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322" r:id="rId3"/>
    <p:sldId id="287" r:id="rId4"/>
    <p:sldId id="289" r:id="rId5"/>
    <p:sldId id="290" r:id="rId6"/>
    <p:sldId id="291" r:id="rId7"/>
    <p:sldId id="277" r:id="rId8"/>
    <p:sldId id="293" r:id="rId9"/>
    <p:sldId id="294" r:id="rId10"/>
    <p:sldId id="295" r:id="rId11"/>
    <p:sldId id="267" r:id="rId12"/>
    <p:sldId id="259" r:id="rId13"/>
    <p:sldId id="261" r:id="rId14"/>
    <p:sldId id="260" r:id="rId15"/>
    <p:sldId id="262" r:id="rId16"/>
    <p:sldId id="296" r:id="rId17"/>
    <p:sldId id="258" r:id="rId18"/>
    <p:sldId id="297" r:id="rId19"/>
    <p:sldId id="298" r:id="rId20"/>
    <p:sldId id="263" r:id="rId21"/>
    <p:sldId id="323" r:id="rId22"/>
    <p:sldId id="324" r:id="rId23"/>
    <p:sldId id="292" r:id="rId24"/>
    <p:sldId id="310" r:id="rId25"/>
    <p:sldId id="282" r:id="rId26"/>
    <p:sldId id="283" r:id="rId27"/>
    <p:sldId id="269" r:id="rId28"/>
    <p:sldId id="270" r:id="rId29"/>
    <p:sldId id="268" r:id="rId30"/>
    <p:sldId id="305" r:id="rId31"/>
    <p:sldId id="306" r:id="rId32"/>
    <p:sldId id="307" r:id="rId33"/>
    <p:sldId id="308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09" r:id="rId42"/>
    <p:sldId id="279" r:id="rId43"/>
    <p:sldId id="299" r:id="rId44"/>
    <p:sldId id="300" r:id="rId45"/>
    <p:sldId id="301" r:id="rId46"/>
    <p:sldId id="302" r:id="rId47"/>
    <p:sldId id="274" r:id="rId48"/>
    <p:sldId id="286" r:id="rId49"/>
    <p:sldId id="303" r:id="rId50"/>
    <p:sldId id="304" r:id="rId51"/>
    <p:sldId id="318" r:id="rId52"/>
    <p:sldId id="319" r:id="rId53"/>
    <p:sldId id="285" r:id="rId54"/>
    <p:sldId id="320" r:id="rId55"/>
    <p:sldId id="325" r:id="rId56"/>
    <p:sldId id="321" r:id="rId57"/>
    <p:sldId id="326" r:id="rId58"/>
    <p:sldId id="327" r:id="rId5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5"/>
    <p:restoredTop sz="96327"/>
  </p:normalViewPr>
  <p:slideViewPr>
    <p:cSldViewPr snapToGrid="0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11A53A9-77FE-6042-9312-ED8F79CC72C2}" type="datetimeFigureOut">
              <a:rPr lang="en-CH"/>
              <a:pPr/>
              <a:t>16.07.2024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B597170-CA86-8241-9087-4AB5CED89930}" type="slidenum">
              <a:rPr lang="en-CH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979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7F-CEF0-70EC-0D34-4CA5925DB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1305-85A8-A61F-61A2-DBDD9D281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373B-BAD3-BBF3-853C-0F47D1C2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F9A2F-BEFC-FA3D-5771-F55F70B4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B8A9F-1C7D-30B2-FC85-FD15205D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76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E35C-107B-CC8E-2ED6-29124C58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0986C-C3B0-3A31-3BB1-76B167893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28B82-7EBF-A71D-9DA6-3C44184C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51EC2-397C-2474-2922-8213215C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7A9D-2289-8A1B-B80E-03E45504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17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4D97D-7E88-3497-3881-EA1DACEF8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AAD9A-27C6-F738-2D5D-B69BD52FE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CC7B1-A0F8-BADD-F13E-EA7DE29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C684-1D99-0C71-10AA-E1BC2B0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C9B1-6D33-3D93-52DF-32602A0C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512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0546-2304-18AC-FB5F-BDA4CBDA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714A-BED5-4A0F-1BD2-114A6B29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FBB0-EBAD-0F1C-5A19-4A0028DB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E4AC-87F6-C9AF-2DC5-1EF21061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4DD64-B839-A8BA-1293-876D377E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341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A502-D044-A6AE-CA16-1239944C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8262-BB42-9E8C-6C32-F93575F89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A6A3-7FDE-9735-1138-4E259F8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B97A-9A56-3AFF-B757-4823223F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5CB-99D3-819F-30FD-0C6ED1BE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57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7CED-09B7-99E1-A3C0-E0781AA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8198-FBD7-0EF4-5426-1C853BF5C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7C40A-5813-548A-D8F4-1743FB876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05A3-447A-3A0E-F6A1-7C1C648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171F-C671-6C42-B198-43940E8B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EC77F-3C29-A579-8D19-3FEC60CD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648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BD78-4CF0-300C-2A13-6C6A9A60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AEC9-A443-B2F5-7CCB-28E89EC1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6FCA8-6888-A5E3-4428-D5DEDF67E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64BE8-2B4D-7738-B790-A167FBA1E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DFDA8-EB90-11E4-F387-9E118E3B3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95E2F-7932-ECEA-7023-83F69985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48BBA-4BB6-B4BB-1098-7C06A50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4E0FB-47D7-BF1B-AAE2-12E71F13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236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157-2F42-D44D-395D-22641AD0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31595-04EF-567B-8F8A-F5C9D592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6EA0-7841-CCB8-0771-86022095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124FE-7DA6-855C-6778-6A495D6C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841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11280-3426-989E-D804-672DC2F9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44125-1E2F-D3CA-BAB8-D05CF1EA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2B446-E93B-3FF5-7146-CC21E73F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256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E062-DBA6-D0B6-A8A3-DFEB6ECB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F275-8397-D8F3-FB62-1C9E9100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309EB-18D5-E9DA-1B02-5EC8829E9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1A1D-E75C-370F-2F6D-DA9262DD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19252-7D26-D8C9-4083-E46ABD7D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5508B-39E0-608C-A5BA-EA5AFD92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309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D4E-1D5F-8B34-4556-15F894D3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A8957-16D5-1698-E984-F64FAEFE8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47AC3-828C-F88C-85D1-65056F1A6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61DE-9F3D-BC33-C377-53F98DCD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06C0-F52A-8E4F-A3E4-F3C3F43B281A}" type="datetimeFigureOut">
              <a:t>16.07.2024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1964C-BEB4-2A44-CFFE-F8DDD21A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EB6A3-4748-A77A-7E38-C6CFCA71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67F8E-C2B6-6441-97C8-06CCC9236E2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501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8ED0B-624C-B1B1-0700-63CAD087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CC554-1710-D694-8D01-187F7E25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B90F-168E-05F3-ED50-80DB90E3F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FC06C0-F52A-8E4F-A3E4-F3C3F43B281A}" type="datetimeFigureOut">
              <a:rPr lang="en-CH"/>
              <a:pPr/>
              <a:t>16.07.2024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8994-6051-0FA0-6524-D386D057A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4013-339A-9259-279F-82159E41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67F8E-C2B6-6441-97C8-06CCC9236E27}" type="slidenum">
              <a:rPr lang="en-CH"/>
              <a:pPr/>
              <a:t>‹#›</a:t>
            </a:fld>
            <a:endParaRPr lang="en-C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67B898-6DE1-A2CF-1CD3-58B7340F3D7E}"/>
              </a:ext>
            </a:extLst>
          </p:cNvPr>
          <p:cNvCxnSpPr>
            <a:cxnSpLocks/>
          </p:cNvCxnSpPr>
          <p:nvPr userDrawn="1"/>
        </p:nvCxnSpPr>
        <p:spPr>
          <a:xfrm>
            <a:off x="355600" y="365125"/>
            <a:ext cx="11480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60C8EF-6A1E-B66F-8AA3-19CC2725CE8E}"/>
              </a:ext>
            </a:extLst>
          </p:cNvPr>
          <p:cNvSpPr txBox="1">
            <a:spLocks/>
          </p:cNvSpPr>
          <p:nvPr userDrawn="1"/>
        </p:nvSpPr>
        <p:spPr>
          <a:xfrm>
            <a:off x="9173633" y="3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867F8E-C2B6-6441-97C8-06CCC9236E27}" type="slidenum">
              <a:rPr lang="en-CH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2150165"/>
            <a:ext cx="10250800" cy="29684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 dirty="0">
                <a:latin typeface="Arial" panose="020B0604020202020204" pitchFamily="34" charset="0"/>
              </a:rPr>
              <a:t>Model Validation and</a:t>
            </a:r>
          </a:p>
          <a:p>
            <a:pPr algn="ctr">
              <a:spcBef>
                <a:spcPts val="0"/>
              </a:spcBef>
            </a:pPr>
            <a:r>
              <a:rPr lang="en-GB" sz="4667" dirty="0">
                <a:latin typeface="Arial" panose="020B0604020202020204" pitchFamily="34" charset="0"/>
              </a:rPr>
              <a:t>Selection</a:t>
            </a:r>
          </a:p>
          <a:p>
            <a:pPr algn="ctr">
              <a:spcBef>
                <a:spcPts val="0"/>
              </a:spcBef>
            </a:pPr>
            <a:endParaRPr lang="en-GB" sz="4667" dirty="0">
              <a:latin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sz="3600" dirty="0" err="1">
                <a:latin typeface="Arial" panose="020B0604020202020204" pitchFamily="34" charset="0"/>
              </a:rPr>
              <a:t>Dr.</a:t>
            </a:r>
            <a:r>
              <a:rPr lang="en-GB" sz="3600" dirty="0">
                <a:latin typeface="Arial" panose="020B0604020202020204" pitchFamily="34" charset="0"/>
              </a:rPr>
              <a:t> Umberto Michelucci</a:t>
            </a:r>
          </a:p>
          <a:p>
            <a:pPr algn="ctr">
              <a:spcBef>
                <a:spcPts val="0"/>
              </a:spcBef>
            </a:pPr>
            <a:r>
              <a:rPr lang="en-GB" sz="3600" dirty="0" err="1">
                <a:latin typeface="Arial" panose="020B0604020202020204" pitchFamily="34" charset="0"/>
              </a:rPr>
              <a:t>umberto.Michelucci@toelt.ai</a:t>
            </a:r>
            <a:endParaRPr lang="en-GB" sz="36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6DDA8-C1AD-CB43-3946-082AFF47FB9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4A215-E7DB-824E-1430-D7F6024F7CA6}"/>
              </a:ext>
            </a:extLst>
          </p:cNvPr>
          <p:cNvSpPr txBox="1"/>
          <p:nvPr/>
        </p:nvSpPr>
        <p:spPr>
          <a:xfrm>
            <a:off x="935182" y="1690688"/>
            <a:ext cx="104186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Requirements: </a:t>
            </a:r>
            <a:r>
              <a:rPr lang="en-CH" sz="2800" dirty="0">
                <a:latin typeface="Arial" panose="020B0604020202020204" pitchFamily="34" charset="0"/>
                <a:cs typeface="Arial" panose="020B0604020202020204" pitchFamily="34" charset="0"/>
              </a:rPr>
              <a:t>your model may need to satisfy specfic requirements as</a:t>
            </a:r>
          </a:p>
          <a:p>
            <a:endParaRPr lang="en-C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Energy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b="1" dirty="0">
                <a:latin typeface="Arial" panose="020B0604020202020204" pitchFamily="34" charset="0"/>
                <a:cs typeface="Arial" panose="020B0604020202020204" pitchFamily="34" charset="0"/>
              </a:rPr>
              <a:t>Memory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 dirty="0">
                <a:latin typeface="Arial" panose="020B0604020202020204" pitchFamily="34" charset="0"/>
                <a:cs typeface="Arial" panose="020B0604020202020204" pitchFamily="34" charset="0"/>
              </a:rPr>
              <a:t>This is typical, for example, for applications for space.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993FB-9831-D2D4-B24D-1509C834299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196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FA5B-E50A-6C8F-EEF6-67BF8D92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terminology: variance and bias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23091-3C08-110F-DFB6-F7FB639B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642" y="1825625"/>
            <a:ext cx="551471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57AF2-43E6-731D-9A6F-860181138FCD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4A3A2-EA94-7F97-B1ED-D2D75357C3A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5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22C38-A64D-F2CD-1780-51CEED6BA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93" y="1815351"/>
            <a:ext cx="723663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876871" y="2167847"/>
            <a:ext cx="263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Let us consider a set of data generated from a quadratic formula with some noise added.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51477-8A16-EE47-70C1-94CCF3B1CCC8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8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876871" y="2167847"/>
            <a:ext cx="2630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linear model misses the main features of the data being </a:t>
            </a: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too simple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In this case the model is said to have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 bias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CH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4F6FA2-8B91-D3B4-977D-B834A487A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297" y="1835899"/>
            <a:ext cx="691870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DD444-4724-0CCE-1CA8-72A78F02C0B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9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644115" y="2126741"/>
            <a:ext cx="263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result (red line) for a 2-degree polynomial.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118E95-B582-5A1A-5D0E-4C09EA668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989" y="1808999"/>
            <a:ext cx="7052697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171F8-1701-F94A-407C-2A216B4EBF4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0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E05-9D9D-1F06-B892-AE81D0BB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IV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B0ADE-797E-09DB-B5D8-57ECE75BDBBA}"/>
              </a:ext>
            </a:extLst>
          </p:cNvPr>
          <p:cNvSpPr txBox="1"/>
          <p:nvPr/>
        </p:nvSpPr>
        <p:spPr>
          <a:xfrm>
            <a:off x="8644115" y="2126741"/>
            <a:ext cx="263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result for a 21-degree polynomial model.</a:t>
            </a:r>
            <a:r>
              <a:rPr lang="en-CH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Here we talk about </a:t>
            </a:r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, since the model capture the noise present in the data. The model is </a:t>
            </a:r>
            <a:r>
              <a:rPr lang="en-CH" b="1" u="sng">
                <a:latin typeface="Arial" panose="020B0604020202020204" pitchFamily="34" charset="0"/>
                <a:cs typeface="Arial" panose="020B0604020202020204" pitchFamily="34" charset="0"/>
              </a:rPr>
              <a:t>too complex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AB80-EB6A-964F-F57A-548A294D2078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4EA75-B711-6D17-D9EC-FCF321BC5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701" y="1842250"/>
            <a:ext cx="7236291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616BE-B5CA-472C-29FE-808E40BE3F2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3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E4E57-A12B-D013-9DA3-5405071F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3206"/>
            <a:ext cx="7772400" cy="3656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73756-CB19-E77C-1DFC-012D7D45896B}"/>
              </a:ext>
            </a:extLst>
          </p:cNvPr>
          <p:cNvSpPr txBox="1"/>
          <p:nvPr/>
        </p:nvSpPr>
        <p:spPr>
          <a:xfrm>
            <a:off x="1490134" y="2246761"/>
            <a:ext cx="227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with noise added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5813C4-C20F-7229-44B1-27D3E34B5FCE}"/>
              </a:ext>
            </a:extLst>
          </p:cNvPr>
          <p:cNvCxnSpPr/>
          <p:nvPr/>
        </p:nvCxnSpPr>
        <p:spPr>
          <a:xfrm>
            <a:off x="3801533" y="2565400"/>
            <a:ext cx="1049867" cy="10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3146F-4431-F666-ABD2-6B15F56CB64E}"/>
              </a:ext>
            </a:extLst>
          </p:cNvPr>
          <p:cNvSpPr txBox="1"/>
          <p:nvPr/>
        </p:nvSpPr>
        <p:spPr>
          <a:xfrm>
            <a:off x="2243667" y="1436551"/>
            <a:ext cx="227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6E691-C4D4-294F-283D-2940C9C83F3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21200" y="1621217"/>
            <a:ext cx="719666" cy="740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3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B1F8-6920-8C08-8E38-3E88B7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6B54-C1EB-2C60-8E8A-2C5BA829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919"/>
            <a:ext cx="10515600" cy="40738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/>
              <a:t>A model may, due to its flexibility, learn patterns that are due to noise, errors or simply wrong data</a:t>
            </a:r>
            <a:r>
              <a:rPr lang="en-CH" sz="3200"/>
              <a:t>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How can we detect it? How can we visualise its occur</a:t>
            </a:r>
            <a:r>
              <a:rPr lang="en-GB" sz="3200"/>
              <a:t>r</a:t>
            </a:r>
            <a:r>
              <a:rPr lang="en-CH" sz="3200"/>
              <a:t>ence?</a:t>
            </a:r>
          </a:p>
          <a:p>
            <a:pPr marL="0" indent="0">
              <a:buNone/>
            </a:pPr>
            <a:endParaRPr lang="en-CH" sz="3200"/>
          </a:p>
          <a:p>
            <a:pPr marL="0" indent="0" algn="ctr">
              <a:buNone/>
            </a:pPr>
            <a:r>
              <a:rPr lang="en-CH" sz="3200"/>
              <a:t>When overfitting occurs, the model evaluated on unseen data will have a bad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550F5-D4AC-6470-62DD-6C6AC989ADCA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A9455-197A-868B-C34E-3BF3E8A6F7A1}"/>
              </a:ext>
            </a:extLst>
          </p:cNvPr>
          <p:cNvSpPr txBox="1"/>
          <p:nvPr/>
        </p:nvSpPr>
        <p:spPr>
          <a:xfrm>
            <a:off x="3124201" y="122272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Distribution of the MSE obtained by fitting a 20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𝑡</a:t>
            </a:r>
            <a:r>
              <a:rPr lang="en-GB" b="0" i="0" baseline="30000" dirty="0" err="1">
                <a:effectLst/>
                <a:latin typeface="Arial" panose="020B0604020202020204" pitchFamily="34" charset="0"/>
              </a:rPr>
              <a:t>ℎ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>
                <a:effectLst/>
                <a:latin typeface="Arial" panose="020B0604020202020204" pitchFamily="34" charset="0"/>
              </a:rPr>
              <a:t>polynomial to one dataset, and then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evaluating the MSE between the polynomial and 10000 datasets obtained by generating each time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new random noise. The dashed vertical line is the MSE evaluated on the training dataset.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4699F-ECEF-8E33-B92A-0C8BDD93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1" y="3100155"/>
            <a:ext cx="6305550" cy="3495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8CF6C-1587-448F-032B-0DEB44E4CD2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8249-49A8-6161-A09E-3E4EC1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21639"/>
            <a:ext cx="10515600" cy="1325563"/>
          </a:xfrm>
        </p:spPr>
        <p:txBody>
          <a:bodyPr/>
          <a:lstStyle/>
          <a:p>
            <a:r>
              <a:rPr lang="en-CH" dirty="0"/>
              <a:t>Another Example – model too complex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B6963-9A90-3B76-A3E3-7C777885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61554"/>
            <a:ext cx="7353300" cy="394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A9455-197A-868B-C34E-3BF3E8A6F7A1}"/>
              </a:ext>
            </a:extLst>
          </p:cNvPr>
          <p:cNvSpPr txBox="1"/>
          <p:nvPr/>
        </p:nvSpPr>
        <p:spPr>
          <a:xfrm>
            <a:off x="3259667" y="14542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The result of fitting a 20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𝑡</a:t>
            </a:r>
            <a:r>
              <a:rPr lang="en-GB" b="0" i="0" baseline="30000" dirty="0" err="1">
                <a:effectLst/>
                <a:latin typeface="Arial" panose="020B0604020202020204" pitchFamily="34" charset="0"/>
              </a:rPr>
              <a:t>ℎ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>
                <a:effectLst/>
                <a:latin typeface="Arial" panose="020B0604020202020204" pitchFamily="34" charset="0"/>
              </a:rPr>
              <a:t>polynomial to multiple dataset of points obtained by generating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each time different random noise.</a:t>
            </a:r>
          </a:p>
          <a:p>
            <a:pPr algn="ctr"/>
            <a:r>
              <a:rPr lang="en-GB" dirty="0">
                <a:latin typeface="Arial" panose="020B0604020202020204" pitchFamily="34" charset="0"/>
              </a:rPr>
              <a:t>This </a:t>
            </a:r>
            <a:r>
              <a:rPr lang="en-GB" dirty="0" err="1">
                <a:latin typeface="Arial" panose="020B0604020202020204" pitchFamily="34" charset="0"/>
              </a:rPr>
              <a:t>regine</a:t>
            </a:r>
            <a:r>
              <a:rPr lang="en-GB" dirty="0">
                <a:latin typeface="Arial" panose="020B0604020202020204" pitchFamily="34" charset="0"/>
              </a:rPr>
              <a:t> is called: </a:t>
            </a:r>
            <a:r>
              <a:rPr lang="en-GB" b="1" dirty="0">
                <a:latin typeface="Arial" panose="020B0604020202020204" pitchFamily="34" charset="0"/>
              </a:rPr>
              <a:t>HIGH VARIANCE</a:t>
            </a:r>
            <a:endParaRPr lang="en-C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48EF-80F4-E75A-9F03-9D29C949FB5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208A-6F85-5033-3A96-D1AA3B6A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ADB1-D4F7-E744-40C2-A2DDC70A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9733"/>
            <a:ext cx="10515600" cy="4077230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You will find in this presentation definition, figures, etc. with numbering that may seem not to make any sense. The reason is that they are taken from my upcoming book: </a:t>
            </a:r>
            <a:r>
              <a:rPr lang="en-GB" i="1" dirty="0"/>
              <a:t>Fundamental Mathematical Concepts for Machine Learning in Science, </a:t>
            </a:r>
            <a:r>
              <a:rPr lang="en-GB" dirty="0"/>
              <a:t>Umberto Michelucci, Springer Nature (available in 2024).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0849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B4CC-2BA2-A3CA-C300-97474FB6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Overfitting 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699F-AA7D-6F7A-7B1D-0A71D8C6B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  <a:p>
            <a:pPr marL="0" indent="0">
              <a:buNone/>
            </a:pPr>
            <a:r>
              <a:rPr lang="en-CH"/>
              <a:t>In 99.9999% of cases a visualisation is not possible, so how can we detect it?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>
                <a:sym typeface="Wingdings" pitchFamily="2" charset="2"/>
              </a:rPr>
              <a:t> To detect it we need to test our model on unseen data. To achieve this, we need to split our dataset in two portions.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8EFEC-D91A-8A0B-E8E6-CFB9847AB4C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ECF7-FF12-B4C5-7342-DB7A8617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Definition of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401227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3309-1C25-70AA-D26F-5A6EF04A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Cross-Validation (CV)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A966-08ED-395F-FD77-F08EC199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Cross-validation</a:t>
            </a: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 is a statistical method used to estimate the skill of machine learning models. It is primarily used to assess how the results of a predictive model will generalize to an independent data set.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The basic idea is to divide the total data into multiple subsets or "folds." The model is then trained on a subset of the folds (training set) and tested on the remaining fold (validation set). This process is repeated multiple times, with each fold being used once as the validation set.</a:t>
            </a:r>
            <a:endParaRPr lang="en-CH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61DE5-BA26-44B1-3264-C19DD48560D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1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EC9-EFA9-79CF-E481-68E2FA00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26"/>
            <a:ext cx="10515600" cy="1325563"/>
          </a:xfrm>
        </p:spPr>
        <p:txBody>
          <a:bodyPr/>
          <a:lstStyle/>
          <a:p>
            <a:r>
              <a:rPr lang="en-CH" dirty="0"/>
              <a:t>Model Validation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704F-C175-79E5-7812-E75578FA7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226"/>
            <a:ext cx="10515600" cy="4351338"/>
          </a:xfrm>
        </p:spPr>
        <p:txBody>
          <a:bodyPr/>
          <a:lstStyle/>
          <a:p>
            <a:r>
              <a:rPr lang="en-CH" dirty="0"/>
              <a:t>Hold-out Approach</a:t>
            </a:r>
          </a:p>
          <a:p>
            <a:r>
              <a:rPr lang="en-CH" dirty="0"/>
              <a:t>Monte-Carlo Cross Validation</a:t>
            </a:r>
          </a:p>
          <a:p>
            <a:r>
              <a:rPr lang="en-GB" dirty="0"/>
              <a:t>K</a:t>
            </a:r>
            <a:r>
              <a:rPr lang="en-CH" dirty="0"/>
              <a:t>-Fold Cross Validation</a:t>
            </a:r>
          </a:p>
          <a:p>
            <a:r>
              <a:rPr lang="en-CH" dirty="0"/>
              <a:t>Leave-one-out Cross Validation</a:t>
            </a:r>
          </a:p>
          <a:p>
            <a:r>
              <a:rPr lang="en-GB" dirty="0"/>
              <a:t>y</a:t>
            </a:r>
            <a:r>
              <a:rPr lang="en-CH" dirty="0"/>
              <a:t>-Randomisation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10B6F-0E21-C7EB-20C3-D5F30F589682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Validation - Methods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14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6DD35-4721-70F1-807E-9E4150B8D06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08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Hold-out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1C258-6B31-987F-F798-4F795A5F8D82}"/>
              </a:ext>
            </a:extLst>
          </p:cNvPr>
          <p:cNvSpPr/>
          <p:nvPr/>
        </p:nvSpPr>
        <p:spPr>
          <a:xfrm>
            <a:off x="1429787" y="3034146"/>
            <a:ext cx="6533805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E3B45-1621-5708-F838-571DEB3B4893}"/>
              </a:ext>
            </a:extLst>
          </p:cNvPr>
          <p:cNvSpPr/>
          <p:nvPr/>
        </p:nvSpPr>
        <p:spPr>
          <a:xfrm>
            <a:off x="8088283" y="3034146"/>
            <a:ext cx="2194560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F6410-85BD-7044-B6F2-41B707A9708E}"/>
              </a:ext>
            </a:extLst>
          </p:cNvPr>
          <p:cNvSpPr/>
          <p:nvPr/>
        </p:nvSpPr>
        <p:spPr>
          <a:xfrm>
            <a:off x="1429788" y="1945178"/>
            <a:ext cx="8853055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96D-9F23-C832-26F7-450E1D9451B6}"/>
              </a:ext>
            </a:extLst>
          </p:cNvPr>
          <p:cNvSpPr/>
          <p:nvPr/>
        </p:nvSpPr>
        <p:spPr>
          <a:xfrm>
            <a:off x="1429787" y="4123114"/>
            <a:ext cx="6533805" cy="4073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148958-095D-D617-9E70-893A807CED67}"/>
              </a:ext>
            </a:extLst>
          </p:cNvPr>
          <p:cNvSpPr/>
          <p:nvPr/>
        </p:nvSpPr>
        <p:spPr>
          <a:xfrm>
            <a:off x="8088283" y="4123114"/>
            <a:ext cx="2194560" cy="4073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98207-D864-3DF1-DBDF-4D14E8AC75E9}"/>
              </a:ext>
            </a:extLst>
          </p:cNvPr>
          <p:cNvSpPr txBox="1"/>
          <p:nvPr/>
        </p:nvSpPr>
        <p:spPr>
          <a:xfrm>
            <a:off x="3616906" y="50707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7B6D-B840-FFE0-C425-D3E56A3FD34C}"/>
              </a:ext>
            </a:extLst>
          </p:cNvPr>
          <p:cNvSpPr txBox="1"/>
          <p:nvPr/>
        </p:nvSpPr>
        <p:spPr>
          <a:xfrm>
            <a:off x="8096596" y="50707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B76F4-AC6F-B7E3-C0CF-318E4E7D24D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4696689" y="4530437"/>
            <a:ext cx="1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5547CA-9F90-5291-0617-C0568C9C0FB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9176379" y="4530437"/>
            <a:ext cx="9184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C9566-B312-6A81-CD2D-9606A441D20B}"/>
              </a:ext>
            </a:extLst>
          </p:cNvPr>
          <p:cNvSpPr/>
          <p:nvPr/>
        </p:nvSpPr>
        <p:spPr>
          <a:xfrm>
            <a:off x="8031328" y="2974748"/>
            <a:ext cx="2323405" cy="93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23FFE-F5C3-1C5E-A8C2-250CE5F5C4EE}"/>
              </a:ext>
            </a:extLst>
          </p:cNvPr>
          <p:cNvSpPr txBox="1"/>
          <p:nvPr/>
        </p:nvSpPr>
        <p:spPr>
          <a:xfrm>
            <a:off x="7670127" y="861520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called Hold-out set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89F189-81B4-E8AD-8179-8E8F31586FAC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9193031" y="1384740"/>
            <a:ext cx="458568" cy="1590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A8112A-3EC5-11AC-9DFA-CF007CD3CE7E}"/>
              </a:ext>
            </a:extLst>
          </p:cNvPr>
          <p:cNvSpPr txBox="1"/>
          <p:nvPr/>
        </p:nvSpPr>
        <p:spPr>
          <a:xfrm>
            <a:off x="5338359" y="581181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Compare the two metric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07F222-881F-0C8D-890D-F83445408080}"/>
              </a:ext>
            </a:extLst>
          </p:cNvPr>
          <p:cNvCxnSpPr>
            <a:stCxn id="11" idx="2"/>
            <a:endCxn id="6" idx="1"/>
          </p:cNvCxnSpPr>
          <p:nvPr/>
        </p:nvCxnSpPr>
        <p:spPr>
          <a:xfrm rot="16200000" flipH="1">
            <a:off x="4739332" y="5397452"/>
            <a:ext cx="556385" cy="6416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D0E43B-DB63-3D89-56B5-802279D6880D}"/>
              </a:ext>
            </a:extLst>
          </p:cNvPr>
          <p:cNvCxnSpPr>
            <a:stCxn id="12" idx="2"/>
            <a:endCxn id="6" idx="3"/>
          </p:cNvCxnSpPr>
          <p:nvPr/>
        </p:nvCxnSpPr>
        <p:spPr>
          <a:xfrm rot="5400000">
            <a:off x="8661689" y="5481789"/>
            <a:ext cx="556385" cy="472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1AE668-B79A-1F26-96FF-BE9732E0F95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  <p:bldP spid="8" grpId="0" animBg="1"/>
      <p:bldP spid="11" grpId="0"/>
      <p:bldP spid="12" grpId="0"/>
      <p:bldP spid="17" grpId="0" animBg="1"/>
      <p:bldP spid="18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A96B-1C1B-17C6-911D-502A8D4E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Hold-out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107E-8052-8E10-6224-B1361DB1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333"/>
            <a:ext cx="10515600" cy="4102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3600"/>
              <a:t>If the </a:t>
            </a:r>
            <a:r>
              <a:rPr lang="en-CH" sz="3600" i="1"/>
              <a:t>train</a:t>
            </a:r>
            <a:r>
              <a:rPr lang="en-CH" sz="3600"/>
              <a:t> and </a:t>
            </a:r>
            <a:r>
              <a:rPr lang="en-CH" sz="3600" i="1"/>
              <a:t>test</a:t>
            </a:r>
            <a:r>
              <a:rPr lang="en-CH" sz="3600"/>
              <a:t> value of (for example) the error is similar </a:t>
            </a:r>
            <a:r>
              <a:rPr lang="en-CH" sz="3600">
                <a:sym typeface="Wingdings" pitchFamily="2" charset="2"/>
              </a:rPr>
              <a:t> the model generalise well (kind of, at least it behaves similary on the two sets)</a:t>
            </a:r>
          </a:p>
          <a:p>
            <a:pPr marL="0" indent="0">
              <a:buNone/>
            </a:pPr>
            <a:endParaRPr lang="en-CH" sz="3600">
              <a:sym typeface="Wingdings" pitchFamily="2" charset="2"/>
            </a:endParaRPr>
          </a:p>
          <a:p>
            <a:pPr marL="0" indent="0">
              <a:buNone/>
            </a:pPr>
            <a:r>
              <a:rPr lang="en-CH" sz="3600"/>
              <a:t>If the </a:t>
            </a:r>
            <a:r>
              <a:rPr lang="en-CH" sz="3600" i="1"/>
              <a:t>train</a:t>
            </a:r>
            <a:r>
              <a:rPr lang="en-CH" sz="3600"/>
              <a:t> and </a:t>
            </a:r>
            <a:r>
              <a:rPr lang="en-CH" sz="3600" i="1"/>
              <a:t>test</a:t>
            </a:r>
            <a:r>
              <a:rPr lang="en-CH" sz="3600"/>
              <a:t> value of (for example) the error is different </a:t>
            </a:r>
            <a:r>
              <a:rPr lang="en-CH" sz="3600">
                <a:sym typeface="Wingdings" pitchFamily="2" charset="2"/>
              </a:rPr>
              <a:t> the model generalise badly (kind of, it behaves differently on the two sets)</a:t>
            </a:r>
          </a:p>
          <a:p>
            <a:pPr marL="0" indent="0">
              <a:buNone/>
            </a:pPr>
            <a:endParaRPr lang="en-CH" sz="3600">
              <a:sym typeface="Wingdings" pitchFamily="2" charset="2"/>
            </a:endParaRPr>
          </a:p>
          <a:p>
            <a:pPr marL="0" indent="0">
              <a:buNone/>
            </a:pPr>
            <a:endParaRPr lang="en-CH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45C8-158F-EED1-F4D3-9BBDF9282B93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DBE0DF-89CE-2FC6-7FDC-B674A1DF7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9"/>
          <a:stretch/>
        </p:blipFill>
        <p:spPr>
          <a:xfrm>
            <a:off x="688571" y="1078419"/>
            <a:ext cx="10515600" cy="1925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F5C12-38E0-E6A3-3D8D-A73351F15033}"/>
              </a:ext>
            </a:extLst>
          </p:cNvPr>
          <p:cNvSpPr txBox="1"/>
          <p:nvPr/>
        </p:nvSpPr>
        <p:spPr>
          <a:xfrm>
            <a:off x="916478" y="3429000"/>
            <a:ext cx="10359044" cy="2350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A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are overfitting (high variance), because we are doing very well on the training set, but our model generalizes very badly to our dev set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B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see a problem with high bias, meaning that our model is not doing very well generally, on both datasets 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C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we have a high bias (the model cannot predict very well the training set) and high variance (the model does not generalize well on the dev set).</a:t>
            </a:r>
          </a:p>
          <a:p>
            <a:pPr marL="285750" marR="547370" lvl="0" indent="-285750">
              <a:lnSpc>
                <a:spcPts val="16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94360" algn="l"/>
              </a:tabLst>
            </a:pPr>
            <a:r>
              <a:rPr lang="en-GB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D</a:t>
            </a:r>
            <a:r>
              <a:rPr lang="en-GB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here everything seems ok. Good error on the train set and good on the dev set. That is a good candidate for our best model.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9186B-8E61-59F9-D4CD-E5F55CDB9FFD}"/>
              </a:ext>
            </a:extLst>
          </p:cNvPr>
          <p:cNvSpPr txBox="1"/>
          <p:nvPr/>
        </p:nvSpPr>
        <p:spPr>
          <a:xfrm>
            <a:off x="7233585" y="6596390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70032-E7B8-46E8-E465-DCAFA656790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Approach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E60-C40C-29B4-BC51-E070137E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Bias-Variance Trade-off</a:t>
            </a:r>
          </a:p>
        </p:txBody>
      </p:sp>
      <p:pic>
        <p:nvPicPr>
          <p:cNvPr id="1026" name="Picture 2" descr="The intuition behind bias and variance | by Seth Mottaghinejad | Towards  Data Science">
            <a:extLst>
              <a:ext uri="{FF2B5EF4-FFF2-40B4-BE49-F238E27FC236}">
                <a16:creationId xmlns:a16="http://schemas.microsoft.com/office/drawing/2014/main" id="{4CCE66F8-5ABC-A071-A90A-3EB44AB82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23" y="2063390"/>
            <a:ext cx="6882186" cy="43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59196-B178-5F06-3503-CC3726956AC5}"/>
              </a:ext>
            </a:extLst>
          </p:cNvPr>
          <p:cNvSpPr txBox="1"/>
          <p:nvPr/>
        </p:nvSpPr>
        <p:spPr>
          <a:xfrm>
            <a:off x="7248698" y="2782669"/>
            <a:ext cx="234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C00000"/>
                </a:solidFill>
              </a:rPr>
              <a:t>Error evaluated on the </a:t>
            </a:r>
          </a:p>
          <a:p>
            <a:r>
              <a:rPr lang="en-CH">
                <a:solidFill>
                  <a:srgbClr val="C00000"/>
                </a:solidFill>
              </a:rPr>
              <a:t>“test” 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5C2EF9-A868-D8E8-0C5E-24506C2FF073}"/>
              </a:ext>
            </a:extLst>
          </p:cNvPr>
          <p:cNvCxnSpPr>
            <a:stCxn id="4" idx="1"/>
          </p:cNvCxnSpPr>
          <p:nvPr/>
        </p:nvCxnSpPr>
        <p:spPr>
          <a:xfrm flipH="1">
            <a:off x="5918662" y="3105835"/>
            <a:ext cx="1330036" cy="14744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D63917-047A-908E-089F-1A8A04A6FFAD}"/>
              </a:ext>
            </a:extLst>
          </p:cNvPr>
          <p:cNvSpPr txBox="1"/>
          <p:nvPr/>
        </p:nvSpPr>
        <p:spPr>
          <a:xfrm>
            <a:off x="8314453" y="3701225"/>
            <a:ext cx="234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accent1"/>
                </a:solidFill>
              </a:rPr>
              <a:t>Error evaluated on the </a:t>
            </a:r>
          </a:p>
          <a:p>
            <a:r>
              <a:rPr lang="en-CH">
                <a:solidFill>
                  <a:schemeClr val="accent1"/>
                </a:solidFill>
              </a:rPr>
              <a:t>“train”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7836A-D1A0-1D20-7DD1-E5591B00798C}"/>
              </a:ext>
            </a:extLst>
          </p:cNvPr>
          <p:cNvCxnSpPr>
            <a:stCxn id="7" idx="1"/>
          </p:cNvCxnSpPr>
          <p:nvPr/>
        </p:nvCxnSpPr>
        <p:spPr>
          <a:xfrm flipH="1">
            <a:off x="6984417" y="4024391"/>
            <a:ext cx="1330036" cy="14744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73120A-C3CC-50E1-AF2B-C054450511D5}"/>
              </a:ext>
            </a:extLst>
          </p:cNvPr>
          <p:cNvSpPr txBox="1"/>
          <p:nvPr/>
        </p:nvSpPr>
        <p:spPr>
          <a:xfrm>
            <a:off x="9579425" y="6550223"/>
            <a:ext cx="2612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/>
              <a:t>Image © Towarddatascience.com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19D28-49AE-9D42-99C0-067B8F670832}"/>
              </a:ext>
            </a:extLst>
          </p:cNvPr>
          <p:cNvSpPr txBox="1"/>
          <p:nvPr/>
        </p:nvSpPr>
        <p:spPr>
          <a:xfrm rot="16200000">
            <a:off x="1044073" y="280302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C2ED7-3CCA-A8A5-44E2-F05792CAF51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Bias-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Trade-off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88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CC52-3218-DDEB-3FF2-D2D72283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Essence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DD8-825B-74E7-B53E-695F0DFE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8879"/>
            <a:ext cx="10515600" cy="370808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Note</a:t>
            </a:r>
            <a:r>
              <a:rPr lang="en-US"/>
              <a:t> The essence of </a:t>
            </a:r>
            <a:r>
              <a:rPr lang="en-US" b="1"/>
              <a:t>overfitting</a:t>
            </a:r>
            <a:r>
              <a:rPr lang="en-US"/>
              <a:t> is to have unknowingly extracted some of the residual variation (i.e. the noise) as if that variation represented underlying model structure. The opposite is called </a:t>
            </a:r>
            <a:r>
              <a:rPr lang="en-US" b="1"/>
              <a:t>underfitting</a:t>
            </a:r>
            <a:r>
              <a:rPr lang="en-US"/>
              <a:t> when the model cannot capture the structure of the data</a:t>
            </a:r>
            <a:r>
              <a:rPr lang="en-CH">
                <a:effectLst/>
              </a:rPr>
              <a:t> 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8B73A-D7FE-8667-A150-31095B30A2E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Essence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7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18A1-77C4-2B45-EF42-BCAE74A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597E-4B3E-B5E3-A87F-7B19EE1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559"/>
            <a:ext cx="10515600" cy="3982403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/>
              <a:t>Model validation refers to </a:t>
            </a:r>
            <a:r>
              <a:rPr lang="en-GB" sz="3600" b="1"/>
              <a:t>the process of confirming that the model actually achieves its intended purpose.</a:t>
            </a:r>
          </a:p>
          <a:p>
            <a:pPr marL="0" indent="0">
              <a:buNone/>
            </a:pPr>
            <a:endParaRPr lang="en-GB" b="1"/>
          </a:p>
          <a:p>
            <a:pPr marL="0" indent="0" algn="ctr">
              <a:buNone/>
            </a:pPr>
            <a:r>
              <a:rPr lang="en-GB" sz="3600"/>
              <a:t>Quiz: what is the intended purpose of a machine learning model?</a:t>
            </a:r>
            <a:endParaRPr lang="en-CH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4DCA6-5138-B989-C123-EAC9D5AF43F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32775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Stratified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9291"/>
            <a:ext cx="10515600" cy="35376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using the hold-out approach you should look out for situation where by splitting the dataset you end up with a 𝐷</a:t>
            </a:r>
            <a:r>
              <a:rPr lang="en-GB" baseline="-25000" dirty="0"/>
              <a:t>𝑇</a:t>
            </a:r>
            <a:r>
              <a:rPr lang="en-GB" dirty="0"/>
              <a:t> that is at all not representative of the original dataset (or the original research question).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0BACA-1F79-3F67-0D40-E707FE8DC4B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3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 – a possible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7DFC7-C458-87AA-7364-F1AD6F4C4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0164"/>
                <a:ext cx="10515600" cy="483271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Consider a dataset with 1000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/>
                  <a:t> with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=1,…,1000</m:t>
                    </m:r>
                  </m:oMath>
                </a14:m>
                <a:r>
                  <a:rPr lang="en-CH" dirty="0"/>
                  <a:t> and 1000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CH" dirty="0"/>
                  <a:t> (imagine a supervised binary classification problem).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Imagine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 dirty="0"/>
                  <a:t> 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=1,…,500</m:t>
                    </m:r>
                  </m:oMath>
                </a14:m>
                <a:r>
                  <a:rPr lang="en-CH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 dirty="0"/>
                  <a:t> 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=501, …, 1000</m:t>
                    </m:r>
                  </m:oMath>
                </a14:m>
                <a:r>
                  <a:rPr lang="en-CH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Now imagine to split the dataset in two parts: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CH" dirty="0"/>
                  <a:t>Training: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=1,…,800</m:t>
                    </m:r>
                  </m:oMath>
                </a14:m>
                <a:endParaRPr lang="en-CH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CH" dirty="0"/>
                  <a:t>Test: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=801,…,1000</m:t>
                    </m:r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The test dataset will only have class 1, and thus it is impossible to assess the model performance sensibly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7DFC7-C458-87AA-7364-F1AD6F4C4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0164"/>
                <a:ext cx="10515600" cy="4832711"/>
              </a:xfrm>
              <a:blipFill>
                <a:blip r:embed="rId2"/>
                <a:stretch>
                  <a:fillRect l="-1086" t="-2094" r="-14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4AA449-B2D7-BABD-8620-0B7C027D378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3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258"/>
            <a:ext cx="10515600" cy="1325563"/>
          </a:xfrm>
        </p:spPr>
        <p:txBody>
          <a:bodyPr/>
          <a:lstStyle/>
          <a:p>
            <a:r>
              <a:rPr lang="en-CH" dirty="0"/>
              <a:t>Hold-out approach – a solution (stratified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032"/>
            <a:ext cx="10515600" cy="3546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400" dirty="0"/>
              <a:t>The </a:t>
            </a:r>
            <a:r>
              <a:rPr lang="de-CH" sz="2400" dirty="0" err="1"/>
              <a:t>solution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previous</a:t>
            </a:r>
            <a:r>
              <a:rPr lang="de-CH" sz="2400" dirty="0"/>
              <a:t> </a:t>
            </a:r>
            <a:r>
              <a:rPr lang="de-CH" sz="2400" dirty="0" err="1"/>
              <a:t>problem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so-</a:t>
            </a:r>
            <a:r>
              <a:rPr lang="de-CH" sz="2400" dirty="0" err="1"/>
              <a:t>called</a:t>
            </a:r>
            <a:r>
              <a:rPr lang="de-CH" sz="2400" dirty="0"/>
              <a:t> «</a:t>
            </a:r>
            <a:r>
              <a:rPr lang="de-CH" sz="2400" dirty="0" err="1"/>
              <a:t>stratified</a:t>
            </a:r>
            <a:r>
              <a:rPr lang="de-CH" sz="2400" dirty="0"/>
              <a:t> </a:t>
            </a:r>
            <a:r>
              <a:rPr lang="de-CH" sz="2400" dirty="0" err="1"/>
              <a:t>sampling</a:t>
            </a:r>
            <a:r>
              <a:rPr lang="de-CH" sz="2400" dirty="0"/>
              <a:t>».</a:t>
            </a:r>
          </a:p>
          <a:p>
            <a:pPr marL="0" indent="0">
              <a:buNone/>
            </a:pPr>
            <a:endParaRPr lang="de-CH" sz="2400" dirty="0"/>
          </a:p>
          <a:p>
            <a:pPr marL="0" indent="0" algn="ctr">
              <a:buNone/>
            </a:pPr>
            <a:r>
              <a:rPr lang="en-GB" sz="2400" dirty="0"/>
              <a:t>In general </a:t>
            </a:r>
            <a:r>
              <a:rPr lang="en-GB" sz="2400" b="1" dirty="0"/>
              <a:t>stratified sampling</a:t>
            </a:r>
            <a:r>
              <a:rPr lang="en-GB" sz="2400" dirty="0"/>
              <a:t> is a method of sampling from a population (in our example, the original dataset 𝐷) which is partitioned into sub-populations (in a classification problem the sub-populations can be the classes)</a:t>
            </a:r>
          </a:p>
          <a:p>
            <a:pPr marL="0" indent="0" algn="ctr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You split the dataset in such a way that each portion has the same proportions of the classes (for example by shuffling the data before splitting)</a:t>
            </a:r>
            <a:endParaRPr lang="en-CH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9DFF3-1964-94F4-0ADD-E64849101B5A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88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FB8-BC31-820D-7FE0-3B89AD08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Splitting done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DFC7-C458-87AA-7364-F1AD6F4C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67"/>
            <a:ext cx="10515600" cy="38682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dirty="0"/>
              <a:t>In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in such a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portion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representative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entire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(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research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trying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solve</a:t>
            </a:r>
            <a:r>
              <a:rPr lang="de-CH" dirty="0"/>
              <a:t>).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3F9F-A2ED-804E-FC1B-8C2A90333BC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Stratified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98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Leakage</a:t>
            </a:r>
          </a:p>
        </p:txBody>
      </p:sp>
    </p:spTree>
    <p:extLst>
      <p:ext uri="{BB962C8B-B14F-4D97-AF65-F5344CB8AC3E}">
        <p14:creationId xmlns:p14="http://schemas.microsoft.com/office/powerpoint/2010/main" val="39665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04ED-C91C-13DA-CB01-C9ED0448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data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1BED-7C36-10D7-9229-70371AAE1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799"/>
            <a:ext cx="10515600" cy="358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Data leakage in machine learning and data science refers to a situation in which information from outside the training dataset (for example from the test dataset) is inadvertently used to create or train the model.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leakage of information typically results in a model that performs unrealistically well on the training data, but poorly on unseen, real-world data.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D69BD-03AD-D41A-449A-F0D5334F19B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6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9567-0C11-6BF0-B019-14EDDB1C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Types of data leakage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B18FB-8AF7-C77B-4F29-0E077DFC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3" y="1967101"/>
            <a:ext cx="9895736" cy="119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BCA05-2697-693B-63AC-37A5912FF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049"/>
          <a:stretch/>
        </p:blipFill>
        <p:spPr>
          <a:xfrm>
            <a:off x="1007532" y="3292664"/>
            <a:ext cx="9990915" cy="1143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153A7-E75D-CA18-713C-891226B4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2" y="4563099"/>
            <a:ext cx="9938208" cy="1075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6792D-6531-E91D-2617-1804732CB138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F665-649A-1C4B-B236-D490A6B8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deal with data leakage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2CABF-46F5-A4B1-EAD2-16C1E40E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1292"/>
            <a:ext cx="10498667" cy="163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D62D3-B643-772A-069C-E53E8785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5569"/>
            <a:ext cx="10468314" cy="124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26EBC-FC24-75D9-1A7A-052E98EAC5E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760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Data Leakage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990600" y="424249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/>
              <p:nvPr/>
            </p:nvSpPr>
            <p:spPr>
              <a:xfrm>
                <a:off x="2837659" y="4255763"/>
                <a:ext cx="9990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59" y="4255763"/>
                <a:ext cx="999065" cy="430887"/>
              </a:xfrm>
              <a:prstGeom prst="rect">
                <a:avLst/>
              </a:prstGeom>
              <a:blipFill>
                <a:blip r:embed="rId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3909CD-1FEF-941B-C56A-D328FADC5738}"/>
              </a:ext>
            </a:extLst>
          </p:cNvPr>
          <p:cNvSpPr txBox="1"/>
          <p:nvPr/>
        </p:nvSpPr>
        <p:spPr>
          <a:xfrm>
            <a:off x="2460362" y="4754841"/>
            <a:ext cx="201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Average and</a:t>
            </a:r>
          </a:p>
          <a:p>
            <a:pPr algn="ctr"/>
            <a:r>
              <a:rPr lang="en-CH" dirty="0"/>
              <a:t>standard devitation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5095755" y="3677623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5095756" y="4754841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92AA8B-1588-07FC-3D06-13574A54EA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229220" y="3961257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CBCC2-9198-5C4C-0EA4-CBDBB3E26C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29222" y="5038473"/>
            <a:ext cx="1090618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6839485" y="3553902"/>
                <a:ext cx="3165466" cy="737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85" y="3553902"/>
                <a:ext cx="3165466" cy="737959"/>
              </a:xfrm>
              <a:prstGeom prst="rect">
                <a:avLst/>
              </a:prstGeom>
              <a:blipFill>
                <a:blip r:embed="rId3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2099733"/>
            <a:ext cx="101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Normalise the data to have an </a:t>
            </a:r>
            <a:r>
              <a:rPr lang="en-CH" sz="2400" b="1" dirty="0"/>
              <a:t>average of zero</a:t>
            </a:r>
            <a:r>
              <a:rPr lang="en-CH" sz="2400" dirty="0"/>
              <a:t> and a </a:t>
            </a:r>
            <a:r>
              <a:rPr lang="en-CH" sz="2400" b="1" dirty="0"/>
              <a:t>standard deviation of one</a:t>
            </a:r>
            <a:r>
              <a:rPr lang="en-CH" sz="2400" dirty="0"/>
              <a:t>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F2945-DABA-D27D-0DC3-F01A6C523A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89666" y="4526129"/>
            <a:ext cx="9313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52D08E-FFB3-EA2E-F3DE-348D65FF46B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810000" y="3961257"/>
            <a:ext cx="1285755" cy="543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696A05-A8D4-6788-C683-589E8A6E3B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776133" y="4521200"/>
            <a:ext cx="1319623" cy="517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2657DF-A69F-CF0E-173F-2B1A56F4C060}"/>
                  </a:ext>
                </a:extLst>
              </p:cNvPr>
              <p:cNvSpPr txBox="1"/>
              <p:nvPr/>
            </p:nvSpPr>
            <p:spPr>
              <a:xfrm>
                <a:off x="6839485" y="4649364"/>
                <a:ext cx="3165466" cy="737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2657DF-A69F-CF0E-173F-2B1A56F4C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85" y="4649364"/>
                <a:ext cx="3165466" cy="737959"/>
              </a:xfrm>
              <a:prstGeom prst="rect">
                <a:avLst/>
              </a:prstGeom>
              <a:blipFill>
                <a:blip r:embed="rId4"/>
                <a:stretch>
                  <a:fillRect t="-1695" b="-101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2FFDB5A-BB3C-CE89-AF3A-23AD78E14BCB}"/>
              </a:ext>
            </a:extLst>
          </p:cNvPr>
          <p:cNvSpPr txBox="1"/>
          <p:nvPr/>
        </p:nvSpPr>
        <p:spPr>
          <a:xfrm>
            <a:off x="3337191" y="5548424"/>
            <a:ext cx="3021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4000" b="1" dirty="0">
                <a:solidFill>
                  <a:srgbClr val="FF0000"/>
                </a:solidFill>
              </a:rPr>
              <a:t>Data Leakage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759B3C-E0ED-6C84-C07E-8726C47C2508}"/>
              </a:ext>
            </a:extLst>
          </p:cNvPr>
          <p:cNvSpPr txBox="1"/>
          <p:nvPr/>
        </p:nvSpPr>
        <p:spPr>
          <a:xfrm>
            <a:off x="6977726" y="2718846"/>
            <a:ext cx="521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 dirty="0">
                <a:solidFill>
                  <a:srgbClr val="FF0000"/>
                </a:solidFill>
              </a:rPr>
              <a:t>These contains information on the test dataset.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30F98-F429-AEC1-55F6-A934BF0C2342}"/>
              </a:ext>
            </a:extLst>
          </p:cNvPr>
          <p:cNvCxnSpPr>
            <a:cxnSpLocks/>
          </p:cNvCxnSpPr>
          <p:nvPr/>
        </p:nvCxnSpPr>
        <p:spPr>
          <a:xfrm flipH="1">
            <a:off x="9296400" y="3118956"/>
            <a:ext cx="1778000" cy="558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D766F6-1E4C-0576-39C1-9BD8F3DA2DAF}"/>
              </a:ext>
            </a:extLst>
          </p:cNvPr>
          <p:cNvCxnSpPr>
            <a:cxnSpLocks/>
          </p:cNvCxnSpPr>
          <p:nvPr/>
        </p:nvCxnSpPr>
        <p:spPr>
          <a:xfrm flipH="1">
            <a:off x="8940800" y="3118956"/>
            <a:ext cx="2133600" cy="10635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F433E66-920D-13C9-23DB-8B858D88D5FC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94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Preprocessing within splits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990600" y="424249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/>
              <p:nvPr/>
            </p:nvSpPr>
            <p:spPr>
              <a:xfrm>
                <a:off x="5194300" y="3717781"/>
                <a:ext cx="9990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0950E-9154-65E4-4613-FD5CD097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00" y="3717781"/>
                <a:ext cx="999065" cy="430887"/>
              </a:xfrm>
              <a:prstGeom prst="rect">
                <a:avLst/>
              </a:prstGeom>
              <a:blipFill>
                <a:blip r:embed="rId2"/>
                <a:stretch>
                  <a:fillRect l="-6250" r="-125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3909CD-1FEF-941B-C56A-D328FADC5738}"/>
              </a:ext>
            </a:extLst>
          </p:cNvPr>
          <p:cNvSpPr txBox="1"/>
          <p:nvPr/>
        </p:nvSpPr>
        <p:spPr>
          <a:xfrm>
            <a:off x="4687887" y="4202964"/>
            <a:ext cx="201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Average and</a:t>
            </a:r>
          </a:p>
          <a:p>
            <a:pPr algn="ctr"/>
            <a:r>
              <a:rPr lang="en-CH" dirty="0"/>
              <a:t>standard devitation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97DC5-A264-B933-6FDD-2EBC7D152636}"/>
                  </a:ext>
                </a:extLst>
              </p:cNvPr>
              <p:cNvSpPr txBox="1"/>
              <p:nvPr/>
            </p:nvSpPr>
            <p:spPr>
              <a:xfrm>
                <a:off x="4861983" y="4809762"/>
                <a:ext cx="166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97DC5-A264-B933-6FDD-2EBC7D1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3" y="4809762"/>
                <a:ext cx="1663701" cy="430887"/>
              </a:xfrm>
              <a:prstGeom prst="rect">
                <a:avLst/>
              </a:prstGeom>
              <a:blipFill>
                <a:blip r:embed="rId3"/>
                <a:stretch>
                  <a:fillRect l="-7634" r="-3817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2370666" y="3703886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2370667" y="4781104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92AA8B-1588-07FC-3D06-13574A54EA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04131" y="3987520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CBCC2-9198-5C4C-0EA4-CBDBB3E26C5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504133" y="5064736"/>
            <a:ext cx="1090618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7EF19-8A4D-E3B0-AA53-67C7C7BF1A4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989666" y="3987520"/>
            <a:ext cx="381000" cy="53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A44DD-9F45-6D07-33B9-19FE4D28482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989666" y="4526129"/>
            <a:ext cx="381001" cy="53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614BAB-2009-882B-4F9F-D9507179833B}"/>
              </a:ext>
            </a:extLst>
          </p:cNvPr>
          <p:cNvCxnSpPr>
            <a:cxnSpLocks/>
          </p:cNvCxnSpPr>
          <p:nvPr/>
        </p:nvCxnSpPr>
        <p:spPr>
          <a:xfrm>
            <a:off x="6627284" y="3989343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7307802" y="3618539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02" y="3618539"/>
                <a:ext cx="3165466" cy="808426"/>
              </a:xfrm>
              <a:prstGeom prst="rect">
                <a:avLst/>
              </a:prstGeom>
              <a:blipFill>
                <a:blip r:embed="rId4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/>
              <p:nvPr/>
            </p:nvSpPr>
            <p:spPr>
              <a:xfrm>
                <a:off x="7502533" y="4660523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𝑇𝑒𝑠𝑡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33" y="4660523"/>
                <a:ext cx="3165466" cy="808426"/>
              </a:xfrm>
              <a:prstGeom prst="rect">
                <a:avLst/>
              </a:prstGeom>
              <a:blipFill>
                <a:blip r:embed="rId5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293625-3BB7-4C7B-B6F0-E41AFBCD0C80}"/>
              </a:ext>
            </a:extLst>
          </p:cNvPr>
          <p:cNvCxnSpPr>
            <a:cxnSpLocks/>
          </p:cNvCxnSpPr>
          <p:nvPr/>
        </p:nvCxnSpPr>
        <p:spPr>
          <a:xfrm>
            <a:off x="6627284" y="5066560"/>
            <a:ext cx="1090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2099733"/>
            <a:ext cx="101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Normalise the data to have an </a:t>
            </a:r>
            <a:r>
              <a:rPr lang="en-CH" sz="2400" b="1" dirty="0"/>
              <a:t>average of zero</a:t>
            </a:r>
            <a:r>
              <a:rPr lang="en-CH" sz="2400" dirty="0"/>
              <a:t> and a </a:t>
            </a:r>
            <a:r>
              <a:rPr lang="en-CH" sz="2400" b="1" dirty="0"/>
              <a:t>standard deviation of one</a:t>
            </a:r>
            <a:r>
              <a:rPr lang="en-CH" sz="2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AD56F-E360-1EE4-8A34-81178DABE795}"/>
              </a:ext>
            </a:extLst>
          </p:cNvPr>
          <p:cNvSpPr txBox="1"/>
          <p:nvPr/>
        </p:nvSpPr>
        <p:spPr>
          <a:xfrm>
            <a:off x="838200" y="5874986"/>
            <a:ext cx="10176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/>
              <a:t>HUGE ASSUMPTION</a:t>
            </a:r>
            <a:r>
              <a:rPr lang="en-CH" sz="2400" dirty="0"/>
              <a:t>: the split has been done so that the two datasets are ”statistically similar”.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B9EE4-3A16-5297-95D4-11E5EC7027A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6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patient outline">
            <a:extLst>
              <a:ext uri="{FF2B5EF4-FFF2-40B4-BE49-F238E27FC236}">
                <a16:creationId xmlns:a16="http://schemas.microsoft.com/office/drawing/2014/main" id="{AF744484-24A3-BF2F-8E2B-D067E517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139699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4C691-4BC2-DAE6-DAE8-BB84C4C004E1}"/>
              </a:ext>
            </a:extLst>
          </p:cNvPr>
          <p:cNvSpPr txBox="1"/>
          <p:nvPr/>
        </p:nvSpPr>
        <p:spPr>
          <a:xfrm>
            <a:off x="7082441" y="212673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1</a:t>
            </a:r>
          </a:p>
        </p:txBody>
      </p:sp>
      <p:pic>
        <p:nvPicPr>
          <p:cNvPr id="7" name="Graphic 6" descr="Inpatient outline">
            <a:extLst>
              <a:ext uri="{FF2B5EF4-FFF2-40B4-BE49-F238E27FC236}">
                <a16:creationId xmlns:a16="http://schemas.microsoft.com/office/drawing/2014/main" id="{8EF9D921-2052-2B1E-59A7-5C8EFBBD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263577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80A19-71A5-19C3-C43D-80C619B4FA4F}"/>
              </a:ext>
            </a:extLst>
          </p:cNvPr>
          <p:cNvSpPr txBox="1"/>
          <p:nvPr/>
        </p:nvSpPr>
        <p:spPr>
          <a:xfrm>
            <a:off x="7082441" y="33655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2</a:t>
            </a:r>
          </a:p>
        </p:txBody>
      </p:sp>
      <p:pic>
        <p:nvPicPr>
          <p:cNvPr id="9" name="Graphic 8" descr="Inpatient outline">
            <a:extLst>
              <a:ext uri="{FF2B5EF4-FFF2-40B4-BE49-F238E27FC236}">
                <a16:creationId xmlns:a16="http://schemas.microsoft.com/office/drawing/2014/main" id="{6FB9C34D-E548-D758-D545-8B3352A0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463815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E4AD1B-4486-0B99-93C3-7D9C7E462BEE}"/>
              </a:ext>
            </a:extLst>
          </p:cNvPr>
          <p:cNvSpPr txBox="1"/>
          <p:nvPr/>
        </p:nvSpPr>
        <p:spPr>
          <a:xfrm>
            <a:off x="7082441" y="53678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3732-B046-F1CF-59C9-D54DC7A73C65}"/>
              </a:ext>
            </a:extLst>
          </p:cNvPr>
          <p:cNvSpPr txBox="1"/>
          <p:nvPr/>
        </p:nvSpPr>
        <p:spPr>
          <a:xfrm rot="5400000">
            <a:off x="7598907" y="4072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3" name="Graphic 12" descr="Remote learning science with solid fill">
            <a:extLst>
              <a:ext uri="{FF2B5EF4-FFF2-40B4-BE49-F238E27FC236}">
                <a16:creationId xmlns:a16="http://schemas.microsoft.com/office/drawing/2014/main" id="{F45E0AB3-9E89-2B32-5B13-7A9E3160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238" y="276277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A3EE9-250F-8C09-7056-58F035AC3FFB}"/>
              </a:ext>
            </a:extLst>
          </p:cNvPr>
          <p:cNvSpPr txBox="1"/>
          <p:nvPr/>
        </p:nvSpPr>
        <p:spPr>
          <a:xfrm>
            <a:off x="1812019" y="356871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7B273D2-2F4F-B13F-841F-25D95FCB14C7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094638" y="1854199"/>
            <a:ext cx="4135897" cy="136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3CF8B3-27F6-72E5-C4D1-7FB5F20A0F6E}"/>
              </a:ext>
            </a:extLst>
          </p:cNvPr>
          <p:cNvSpPr txBox="1"/>
          <p:nvPr/>
        </p:nvSpPr>
        <p:spPr>
          <a:xfrm>
            <a:off x="8293029" y="16718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F6B94-C8B1-5299-1AF5-7C6C6A7E3FFD}"/>
              </a:ext>
            </a:extLst>
          </p:cNvPr>
          <p:cNvSpPr txBox="1"/>
          <p:nvPr/>
        </p:nvSpPr>
        <p:spPr>
          <a:xfrm>
            <a:off x="8236924" y="2958176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Wingdings" pitchFamily="2" charset="2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B8B93-CA3F-6301-913F-B4718B8E0947}"/>
              </a:ext>
            </a:extLst>
          </p:cNvPr>
          <p:cNvSpPr txBox="1"/>
          <p:nvPr/>
        </p:nvSpPr>
        <p:spPr>
          <a:xfrm>
            <a:off x="8180819" y="4893787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Wingdings" pitchFamily="2" charset="2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1032939-6749-1A66-B114-CFEB8E84551D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3094638" y="3092977"/>
            <a:ext cx="4135897" cy="127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29930-EBB7-F965-521E-7DDB66AE0585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3094638" y="3219977"/>
            <a:ext cx="4135897" cy="1875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C53DD310-5571-F244-25F0-24E4A9FF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DDCF3-E404-637A-C66F-B71E52E93FD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37113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0828-A1C8-235E-506D-24F9DA61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H" dirty="0"/>
              <a:t>Data-agnostic Preprocessing</a:t>
            </a:r>
            <a:br>
              <a:rPr lang="en-CH" dirty="0"/>
            </a:br>
            <a:r>
              <a:rPr lang="en-CH" sz="3600" dirty="0"/>
              <a:t>Example of </a:t>
            </a:r>
            <a:r>
              <a:rPr lang="en-GB" sz="3600" b="0" i="0" dirty="0">
                <a:effectLst/>
                <a:latin typeface="Arial" panose="020B0604020202020204" pitchFamily="34" charset="0"/>
              </a:rPr>
              <a:t>Zero Average-Standard Deviation of one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32D3A-1465-D718-E1D9-091FF2E8EBA7}"/>
              </a:ext>
            </a:extLst>
          </p:cNvPr>
          <p:cNvSpPr/>
          <p:nvPr/>
        </p:nvSpPr>
        <p:spPr>
          <a:xfrm>
            <a:off x="1828800" y="3871585"/>
            <a:ext cx="9990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B092C-9DFC-6CC3-F450-098F5D1DDA66}"/>
              </a:ext>
            </a:extLst>
          </p:cNvPr>
          <p:cNvSpPr/>
          <p:nvPr/>
        </p:nvSpPr>
        <p:spPr>
          <a:xfrm>
            <a:off x="4342333" y="3283885"/>
            <a:ext cx="1133465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Training</a:t>
            </a:r>
          </a:p>
          <a:p>
            <a:pPr algn="ctr"/>
            <a:r>
              <a:rPr lang="en-CH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3E1D-C851-FEF8-E5F2-4EB1E81A0CD9}"/>
              </a:ext>
            </a:extLst>
          </p:cNvPr>
          <p:cNvSpPr/>
          <p:nvPr/>
        </p:nvSpPr>
        <p:spPr>
          <a:xfrm>
            <a:off x="4342332" y="4389676"/>
            <a:ext cx="1133466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Test</a:t>
            </a:r>
          </a:p>
          <a:p>
            <a:pPr algn="ctr"/>
            <a:r>
              <a:rPr lang="en-CH" dirty="0"/>
              <a:t>Dataset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7EF19-8A4D-E3B0-AA53-67C7C7BF1A4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7866" y="3567519"/>
            <a:ext cx="1514467" cy="587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A44DD-9F45-6D07-33B9-19FE4D28482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27866" y="4155219"/>
            <a:ext cx="1514466" cy="518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/>
              <p:nvPr/>
            </p:nvSpPr>
            <p:spPr>
              <a:xfrm>
                <a:off x="5227138" y="3163306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66554-4D1D-CACA-E9BB-D31F2503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138" y="3163306"/>
                <a:ext cx="3165466" cy="808426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/>
              <p:nvPr/>
            </p:nvSpPr>
            <p:spPr>
              <a:xfrm>
                <a:off x="5421869" y="4205290"/>
                <a:ext cx="3165466" cy="808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e-CH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CH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432598-AE4F-F548-C5A9-17B00029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69" y="4205290"/>
                <a:ext cx="3165466" cy="808426"/>
              </a:xfrm>
              <a:prstGeom prst="rect">
                <a:avLst/>
              </a:prstGeom>
              <a:blipFill>
                <a:blip r:embed="rId3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78E8C5D-4270-6809-0C93-4E47518634EA}"/>
              </a:ext>
            </a:extLst>
          </p:cNvPr>
          <p:cNvSpPr txBox="1"/>
          <p:nvPr/>
        </p:nvSpPr>
        <p:spPr>
          <a:xfrm>
            <a:off x="897467" y="1951435"/>
            <a:ext cx="10176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Normalise the data to have an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average of zero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and a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deviation of one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6AD56F-E360-1EE4-8A34-81178DABE795}"/>
                  </a:ext>
                </a:extLst>
              </p:cNvPr>
              <p:cNvSpPr txBox="1"/>
              <p:nvPr/>
            </p:nvSpPr>
            <p:spPr>
              <a:xfrm>
                <a:off x="838200" y="5371452"/>
                <a:ext cx="101769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determined by previous knowledge about the data and problem (and not determined by the data). For example one may take the average of age (hypothetical feature) from available statistics.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6AD56F-E360-1EE4-8A34-81178DABE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1452"/>
                <a:ext cx="10176933" cy="1200329"/>
              </a:xfrm>
              <a:prstGeom prst="rect">
                <a:avLst/>
              </a:prstGeom>
              <a:blipFill>
                <a:blip r:embed="rId4"/>
                <a:stretch>
                  <a:fillRect l="-499" t="-3125" r="-1247" b="-104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7CB81E7-E3CF-9EF7-0572-85F21846A5FB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51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E0BD-4748-8721-1965-6C8119D4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Cross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AB739-9DCB-9F5E-E8F9-0AED0B3EE2A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42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Hold-out Approach with multiple splits</a:t>
            </a:r>
            <a:br>
              <a:rPr lang="en-CH" dirty="0"/>
            </a:br>
            <a:r>
              <a:rPr lang="en-CH" dirty="0"/>
              <a:t>(Monte Carlo Cross-Validation)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1C258-6B31-987F-F798-4F795A5F8D82}"/>
              </a:ext>
            </a:extLst>
          </p:cNvPr>
          <p:cNvSpPr/>
          <p:nvPr/>
        </p:nvSpPr>
        <p:spPr>
          <a:xfrm>
            <a:off x="1446720" y="3211946"/>
            <a:ext cx="6533805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E3B45-1621-5708-F838-571DEB3B4893}"/>
              </a:ext>
            </a:extLst>
          </p:cNvPr>
          <p:cNvSpPr/>
          <p:nvPr/>
        </p:nvSpPr>
        <p:spPr>
          <a:xfrm>
            <a:off x="8105216" y="3211946"/>
            <a:ext cx="2194560" cy="798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F6410-85BD-7044-B6F2-41B707A9708E}"/>
              </a:ext>
            </a:extLst>
          </p:cNvPr>
          <p:cNvSpPr/>
          <p:nvPr/>
        </p:nvSpPr>
        <p:spPr>
          <a:xfrm>
            <a:off x="1446721" y="2122978"/>
            <a:ext cx="8853055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96D-9F23-C832-26F7-450E1D9451B6}"/>
              </a:ext>
            </a:extLst>
          </p:cNvPr>
          <p:cNvSpPr/>
          <p:nvPr/>
        </p:nvSpPr>
        <p:spPr>
          <a:xfrm>
            <a:off x="1446720" y="4300914"/>
            <a:ext cx="6533805" cy="4073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148958-095D-D617-9E70-893A807CED67}"/>
              </a:ext>
            </a:extLst>
          </p:cNvPr>
          <p:cNvSpPr/>
          <p:nvPr/>
        </p:nvSpPr>
        <p:spPr>
          <a:xfrm>
            <a:off x="8105216" y="4300914"/>
            <a:ext cx="2194560" cy="4073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98207-D864-3DF1-DBDF-4D14E8AC75E9}"/>
              </a:ext>
            </a:extLst>
          </p:cNvPr>
          <p:cNvSpPr txBox="1"/>
          <p:nvPr/>
        </p:nvSpPr>
        <p:spPr>
          <a:xfrm>
            <a:off x="3633839" y="52485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7B6D-B840-FFE0-C425-D3E56A3FD34C}"/>
              </a:ext>
            </a:extLst>
          </p:cNvPr>
          <p:cNvSpPr txBox="1"/>
          <p:nvPr/>
        </p:nvSpPr>
        <p:spPr>
          <a:xfrm>
            <a:off x="8113529" y="52485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Evaluate the metric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B76F4-AC6F-B7E3-C0CF-318E4E7D24D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4713622" y="4708237"/>
            <a:ext cx="1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5547CA-9F90-5291-0617-C0568C9C0FB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9193312" y="4708237"/>
            <a:ext cx="9184" cy="54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5DCED6-F6C2-89C9-F0F9-F21704A54DDA}"/>
              </a:ext>
            </a:extLst>
          </p:cNvPr>
          <p:cNvCxnSpPr>
            <a:stCxn id="12" idx="2"/>
            <a:endCxn id="4" idx="3"/>
          </p:cNvCxnSpPr>
          <p:nvPr/>
        </p:nvCxnSpPr>
        <p:spPr>
          <a:xfrm rot="5400000" flipH="1" flipV="1">
            <a:off x="8198591" y="3516710"/>
            <a:ext cx="3095906" cy="1106464"/>
          </a:xfrm>
          <a:prstGeom prst="bentConnector4">
            <a:avLst>
              <a:gd name="adj1" fmla="val -7384"/>
              <a:gd name="adj2" fmla="val 171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04B78E-0C4C-0D1D-3E6B-89D9AF874597}"/>
              </a:ext>
            </a:extLst>
          </p:cNvPr>
          <p:cNvSpPr txBox="1"/>
          <p:nvPr/>
        </p:nvSpPr>
        <p:spPr>
          <a:xfrm rot="16200000">
            <a:off x="10446481" y="394347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N times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80F747-780B-48AC-F5D8-460AEF17C6B5}"/>
              </a:ext>
            </a:extLst>
          </p:cNvPr>
          <p:cNvCxnSpPr>
            <a:stCxn id="11" idx="2"/>
            <a:endCxn id="4" idx="1"/>
          </p:cNvCxnSpPr>
          <p:nvPr/>
        </p:nvCxnSpPr>
        <p:spPr>
          <a:xfrm rot="5400000" flipH="1">
            <a:off x="1532219" y="2436492"/>
            <a:ext cx="3095906" cy="3266901"/>
          </a:xfrm>
          <a:prstGeom prst="bentConnector4">
            <a:avLst>
              <a:gd name="adj1" fmla="val -7384"/>
              <a:gd name="adj2" fmla="val 106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6A3D7D-414C-0E8B-517B-1EC64394E12F}"/>
              </a:ext>
            </a:extLst>
          </p:cNvPr>
          <p:cNvSpPr txBox="1"/>
          <p:nvPr/>
        </p:nvSpPr>
        <p:spPr>
          <a:xfrm rot="16200000">
            <a:off x="555836" y="38852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N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FF247-CDA4-8377-55DC-7AF5B0271C49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BB5C5-DA50-A131-96BB-751C014D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1554416"/>
            <a:ext cx="10693093" cy="4296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9A207-8811-D34C-CDF2-81E1E55F08E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92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BFB3B-E57D-3385-D7C0-A66FB642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83" y="1562100"/>
            <a:ext cx="77343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3D7BA-AC28-D814-C304-4785984FB7EC}"/>
              </a:ext>
            </a:extLst>
          </p:cNvPr>
          <p:cNvSpPr txBox="1"/>
          <p:nvPr/>
        </p:nvSpPr>
        <p:spPr>
          <a:xfrm>
            <a:off x="1083733" y="1886635"/>
            <a:ext cx="2421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The MSE distribution obtained with previous algorithm with 𝑁 = 5 · 10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4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and 𝑝 = 0.3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A081C-D8C6-F0DB-EB18-7A5D585BA9E2}"/>
              </a:ext>
            </a:extLst>
          </p:cNvPr>
          <p:cNvSpPr txBox="1"/>
          <p:nvPr/>
        </p:nvSpPr>
        <p:spPr>
          <a:xfrm>
            <a:off x="1083733" y="3860800"/>
            <a:ext cx="2421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0" i="0" dirty="0">
                <a:effectLst/>
                <a:latin typeface="Arial" panose="020B0604020202020204" pitchFamily="34" charset="0"/>
              </a:rPr>
              <a:t>Yes: the distribution is very similar to a Gaussian (normal) one (due to the </a:t>
            </a:r>
            <a:r>
              <a:rPr lang="en-GB" b="1" i="0" dirty="0">
                <a:effectLst/>
                <a:latin typeface="Arial" panose="020B0604020202020204" pitchFamily="34" charset="0"/>
              </a:rPr>
              <a:t>Central Limit Theorem)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483C1-BC34-01B3-2C38-4A1FDD6B9A76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59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D7BA-AC28-D814-C304-4785984FB7EC}"/>
              </a:ext>
            </a:extLst>
          </p:cNvPr>
          <p:cNvSpPr txBox="1"/>
          <p:nvPr/>
        </p:nvSpPr>
        <p:spPr>
          <a:xfrm>
            <a:off x="1300018" y="4296740"/>
            <a:ext cx="9070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The MSE distribution obtained with Algorithm 1 with 𝑁 = 5 · 10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4</a:t>
            </a:r>
            <a:r>
              <a:rPr lang="en-GB" b="0" i="0" dirty="0">
                <a:effectLst/>
                <a:latin typeface="Arial" panose="020B0604020202020204" pitchFamily="34" charset="0"/>
              </a:rPr>
              <a:t> and 𝑝 = 0.3 (left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panel) and 𝑝 = 0.5 (right panel)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9A922-A635-D576-BF4F-0D2446F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959"/>
            <a:ext cx="9833264" cy="277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6B533-6081-7D78-CA49-0396F6AE2F02}"/>
              </a:ext>
            </a:extLst>
          </p:cNvPr>
          <p:cNvSpPr txBox="1"/>
          <p:nvPr/>
        </p:nvSpPr>
        <p:spPr>
          <a:xfrm>
            <a:off x="1393536" y="5319536"/>
            <a:ext cx="9070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effectLst/>
                <a:latin typeface="Arial" panose="020B0604020202020204" pitchFamily="34" charset="0"/>
              </a:rPr>
              <a:t>The standard deviation depends on the size of the test dataset (central limit theorem). So be very careful!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4F5-E00B-0311-DC9E-24FFA5269C7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87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2C2-2372-F433-FF6D-FF7E764C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Monte-Carlo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C5DFB-2E37-54BE-B0DA-636C0AA5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9" y="2398785"/>
            <a:ext cx="11201247" cy="2060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D8CAF-BFD2-68E7-58B2-890F3397905F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9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2FAD-F752-2AA6-4A02-DEDA4AA6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56" y="573106"/>
            <a:ext cx="10515600" cy="755328"/>
          </a:xfrm>
        </p:spPr>
        <p:txBody>
          <a:bodyPr/>
          <a:lstStyle/>
          <a:p>
            <a:r>
              <a:rPr lang="en-GB" dirty="0"/>
              <a:t>K</a:t>
            </a:r>
            <a:r>
              <a:rPr lang="en-CH" dirty="0"/>
              <a:t>-Fold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E777D-BC4D-B46D-6081-F936C260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4" y="1560906"/>
            <a:ext cx="5105020" cy="4723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0D2431-F1F0-DC67-48A9-C3FE1027B71B}"/>
              </a:ext>
            </a:extLst>
          </p:cNvPr>
          <p:cNvSpPr txBox="1"/>
          <p:nvPr/>
        </p:nvSpPr>
        <p:spPr>
          <a:xfrm>
            <a:off x="8432800" y="2336800"/>
            <a:ext cx="294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You get K values of the chosen metric.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You can evaluate mean and variance of the metric for the training and for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 test set.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0F214-EFD7-E877-3E67-0BE6C88138D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-Fold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10C3-434C-CFD6-4943-032CEDB5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tips and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1D68-01D0-2057-5265-97816B93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7442"/>
          </a:xfrm>
        </p:spPr>
        <p:txBody>
          <a:bodyPr/>
          <a:lstStyle/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K-Fold is typically used when the dataset is small. Typically one chooses K=5-10 (the higher the more computational requirements you have)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Leave-one-out (K-Fold with K=1) is used for very small datasets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H</a:t>
            </a:r>
            <a:r>
              <a:rPr lang="en-GB">
                <a:sym typeface="Wingdings" pitchFamily="2" charset="2"/>
              </a:rPr>
              <a:t>o</a:t>
            </a:r>
            <a:r>
              <a:rPr lang="en-CH">
                <a:sym typeface="Wingdings" pitchFamily="2" charset="2"/>
              </a:rPr>
              <a:t>ld-out with multiple split is often used</a:t>
            </a:r>
          </a:p>
          <a:p>
            <a:pPr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Comparison of models (and thus of mean and variance) requires statistical tests (like the t-test) (that we cannot cover in this lecture)</a:t>
            </a:r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87EEB-8F07-68C8-77C0-344AA5B3808E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-Fold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Validation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20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82B4-DC81-8563-85DB-30F4CF7A6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7"/>
          <a:stretch/>
        </p:blipFill>
        <p:spPr>
          <a:xfrm>
            <a:off x="838200" y="1690688"/>
            <a:ext cx="10363200" cy="4233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177B-557D-48BA-1276-CF961F3FA392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8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patient outline">
            <a:extLst>
              <a:ext uri="{FF2B5EF4-FFF2-40B4-BE49-F238E27FC236}">
                <a16:creationId xmlns:a16="http://schemas.microsoft.com/office/drawing/2014/main" id="{AF744484-24A3-BF2F-8E2B-D067E517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139699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4C691-4BC2-DAE6-DAE8-BB84C4C004E1}"/>
              </a:ext>
            </a:extLst>
          </p:cNvPr>
          <p:cNvSpPr txBox="1"/>
          <p:nvPr/>
        </p:nvSpPr>
        <p:spPr>
          <a:xfrm>
            <a:off x="7082441" y="212673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1</a:t>
            </a:r>
          </a:p>
        </p:txBody>
      </p:sp>
      <p:pic>
        <p:nvPicPr>
          <p:cNvPr id="7" name="Graphic 6" descr="Inpatient outline">
            <a:extLst>
              <a:ext uri="{FF2B5EF4-FFF2-40B4-BE49-F238E27FC236}">
                <a16:creationId xmlns:a16="http://schemas.microsoft.com/office/drawing/2014/main" id="{8EF9D921-2052-2B1E-59A7-5C8EFBBD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263577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80A19-71A5-19C3-C43D-80C619B4FA4F}"/>
              </a:ext>
            </a:extLst>
          </p:cNvPr>
          <p:cNvSpPr txBox="1"/>
          <p:nvPr/>
        </p:nvSpPr>
        <p:spPr>
          <a:xfrm>
            <a:off x="7082441" y="33655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2</a:t>
            </a:r>
          </a:p>
        </p:txBody>
      </p:sp>
      <p:pic>
        <p:nvPicPr>
          <p:cNvPr id="9" name="Graphic 8" descr="Inpatient outline">
            <a:extLst>
              <a:ext uri="{FF2B5EF4-FFF2-40B4-BE49-F238E27FC236}">
                <a16:creationId xmlns:a16="http://schemas.microsoft.com/office/drawing/2014/main" id="{6FB9C34D-E548-D758-D545-8B3352A0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535" y="463815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E4AD1B-4486-0B99-93C3-7D9C7E462BEE}"/>
              </a:ext>
            </a:extLst>
          </p:cNvPr>
          <p:cNvSpPr txBox="1"/>
          <p:nvPr/>
        </p:nvSpPr>
        <p:spPr>
          <a:xfrm>
            <a:off x="7082441" y="53678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Hospital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3732-B046-F1CF-59C9-D54DC7A73C65}"/>
              </a:ext>
            </a:extLst>
          </p:cNvPr>
          <p:cNvSpPr txBox="1"/>
          <p:nvPr/>
        </p:nvSpPr>
        <p:spPr>
          <a:xfrm rot="5400000">
            <a:off x="7598907" y="4072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3" name="Graphic 12" descr="Remote learning science with solid fill">
            <a:extLst>
              <a:ext uri="{FF2B5EF4-FFF2-40B4-BE49-F238E27FC236}">
                <a16:creationId xmlns:a16="http://schemas.microsoft.com/office/drawing/2014/main" id="{F45E0AB3-9E89-2B32-5B13-7A9E3160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238" y="276277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A3EE9-250F-8C09-7056-58F035AC3FFB}"/>
              </a:ext>
            </a:extLst>
          </p:cNvPr>
          <p:cNvSpPr txBox="1"/>
          <p:nvPr/>
        </p:nvSpPr>
        <p:spPr>
          <a:xfrm>
            <a:off x="1812019" y="356871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7B273D2-2F4F-B13F-841F-25D95FCB14C7}"/>
              </a:ext>
            </a:extLst>
          </p:cNvPr>
          <p:cNvCxnSpPr>
            <a:stCxn id="13" idx="3"/>
            <a:endCxn id="5" idx="1"/>
          </p:cNvCxnSpPr>
          <p:nvPr/>
        </p:nvCxnSpPr>
        <p:spPr>
          <a:xfrm flipV="1">
            <a:off x="3094638" y="1854199"/>
            <a:ext cx="4135897" cy="136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3CF8B3-27F6-72E5-C4D1-7FB5F20A0F6E}"/>
              </a:ext>
            </a:extLst>
          </p:cNvPr>
          <p:cNvSpPr txBox="1"/>
          <p:nvPr/>
        </p:nvSpPr>
        <p:spPr>
          <a:xfrm>
            <a:off x="8293029" y="16718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1032939-6749-1A66-B114-CFEB8E84551D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3094638" y="3092977"/>
            <a:ext cx="4135897" cy="127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29930-EBB7-F965-521E-7DDB66AE0585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3094638" y="3219977"/>
            <a:ext cx="4135897" cy="1875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4919-F250-FF82-4611-059225264037}"/>
              </a:ext>
            </a:extLst>
          </p:cNvPr>
          <p:cNvSpPr txBox="1"/>
          <p:nvPr/>
        </p:nvSpPr>
        <p:spPr>
          <a:xfrm>
            <a:off x="8293029" y="29839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480E9-327C-CCB8-4021-F8108B0B6EB5}"/>
              </a:ext>
            </a:extLst>
          </p:cNvPr>
          <p:cNvSpPr txBox="1"/>
          <p:nvPr/>
        </p:nvSpPr>
        <p:spPr>
          <a:xfrm>
            <a:off x="8226160" y="493923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00B050"/>
                </a:solidFill>
                <a:latin typeface="Wingdings" pitchFamily="2" charset="2"/>
                <a:cs typeface="Arial" panose="020B0604020202020204" pitchFamily="34" charset="0"/>
              </a:rPr>
              <a:t>ü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FF186C-C0FE-AD7C-EC56-D3515C67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3086C-6A3B-961F-1B5A-1BD23E994EF4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10914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A7602-C021-EEC6-8E07-473DB5FD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13" y="1519691"/>
            <a:ext cx="9937173" cy="461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D0B53-8E35-6C1B-0FB4-455574FC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949"/>
            <a:ext cx="10635561" cy="33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7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C3B0-3DF8-FDB6-099C-7899AF8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Which CV method to choose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5C883-0753-FD85-CDEA-94C33BD44CC0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9C21E-BB16-5660-D3BA-05326579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556373"/>
            <a:ext cx="9609667" cy="43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2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5E03-DE40-E859-06FE-C449490A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4C522-DD3E-3743-BC9A-5937619F6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368" y="2105157"/>
            <a:ext cx="1651000" cy="248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8B03-4DDB-81F2-7299-1AD1EAC197A8}"/>
              </a:ext>
            </a:extLst>
          </p:cNvPr>
          <p:cNvSpPr txBox="1"/>
          <p:nvPr/>
        </p:nvSpPr>
        <p:spPr>
          <a:xfrm>
            <a:off x="4310306" y="5008827"/>
            <a:ext cx="32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Dice (%) Results (+/- std dev.)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CEC78-3BEF-D564-E2B1-E94307A622F5}"/>
              </a:ext>
            </a:extLst>
          </p:cNvPr>
          <p:cNvSpPr txBox="1"/>
          <p:nvPr/>
        </p:nvSpPr>
        <p:spPr>
          <a:xfrm>
            <a:off x="277283" y="6123226"/>
            <a:ext cx="1163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From: Tomar, Devavrat, et al. "OptTTA: Learnable Test-Time Augmentation for Source-Free Medical Image Segmentation Under Domain Shift." </a:t>
            </a:r>
            <a:r>
              <a:rPr lang="en-GB" sz="1400" b="0" i="1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Medical Imaging with Deep Learning</a:t>
            </a:r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en-CH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B61D6-1C55-7C29-CE89-C20D5E3D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659213"/>
            <a:ext cx="3321050" cy="289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FD6C20-76C1-312F-6AE5-8F9EABB60BB9}"/>
              </a:ext>
            </a:extLst>
          </p:cNvPr>
          <p:cNvSpPr txBox="1"/>
          <p:nvPr/>
        </p:nvSpPr>
        <p:spPr>
          <a:xfrm>
            <a:off x="9517906" y="3514542"/>
            <a:ext cx="2396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/>
              <a:t>Image Source: towarddatascience.com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63924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763F-1FF5-9096-92B2-14E699EF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009DE-FC15-5C7E-C35E-0D161F0DB5F5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16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84A9-A482-CAD9-095A-242657CB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 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0B80-1592-0C32-6703-D031861E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133"/>
            <a:ext cx="10515600" cy="3924830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Model selection </a:t>
            </a:r>
            <a:r>
              <a:rPr lang="en-GB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in the context of machine learning and statistics is the process of choosing the most appropriate model from a set of candidate models for a given dataset.</a:t>
            </a:r>
          </a:p>
          <a:p>
            <a:pPr marL="0" indent="0">
              <a:buNone/>
            </a:pPr>
            <a:endParaRPr lang="en-GB" dirty="0">
              <a:solidFill>
                <a:srgbClr val="37415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cs typeface="Arial" panose="020B0604020202020204" pitchFamily="34" charset="0"/>
              </a:rPr>
              <a:t>The goal of model selection is (typically) to identify the model that best balances the trade-off between underfitting and overfitting, thereby providing the most accurate and generalizable predictions on new, unseen data.</a:t>
            </a:r>
            <a:endParaRPr lang="en-CH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84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4FC7-D2A3-E6ED-4B68-09AC849D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6927"/>
            <a:ext cx="10515600" cy="1325563"/>
          </a:xfrm>
        </p:spPr>
        <p:txBody>
          <a:bodyPr/>
          <a:lstStyle/>
          <a:p>
            <a:r>
              <a:rPr lang="en-CH" dirty="0"/>
              <a:t>(hyper)-Parameters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4772-A137-D1F1-EE9E-E936520DC55D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CH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</a:t>
            </a:r>
            <a:r>
              <a:rPr lang="de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)-parameters</a:t>
            </a:r>
            <a:endParaRPr lang="en-C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37927-CD6D-FD59-306A-F8992D2C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2" y="2122490"/>
            <a:ext cx="10415461" cy="159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50CC4-5E02-F0BC-1504-35E83B03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1" y="4133499"/>
            <a:ext cx="10231921" cy="13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95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2E20-E07D-4FE0-2622-DA72D615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Selection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9A27-4576-445E-85EA-B82FBC3E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Split the dataset 𝐷 in three parts: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𝑇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training,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validation and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 for testing.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Train all 𝑞 models M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 on 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𝑇</a:t>
            </a:r>
            <a:r>
              <a:rPr lang="en-GB" b="0" i="0" dirty="0">
                <a:effectLst/>
                <a:latin typeface="Arial" panose="020B0604020202020204" pitchFamily="34" charset="0"/>
              </a:rPr>
              <a:t>. We will assume that we want to track one single metric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(·) (for example MSE or accuracy).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Compute the metric on the validation dataset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Select the model 𝑗 that has the lowest value for the metric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 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Compute the metric on the test dataset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Compare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test</a:t>
            </a:r>
            <a:r>
              <a:rPr lang="en-GB" b="0" i="0" dirty="0">
                <a:effectLst/>
                <a:latin typeface="Arial" panose="020B0604020202020204" pitchFamily="34" charset="0"/>
              </a:rPr>
              <a:t>) with 𝑚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𝑖</a:t>
            </a:r>
            <a:r>
              <a:rPr lang="en-GB" b="0" i="0" dirty="0">
                <a:effectLst/>
                <a:latin typeface="Arial" panose="020B0604020202020204" pitchFamily="34" charset="0"/>
              </a:rPr>
              <a:t>(𝐷</a:t>
            </a:r>
            <a:r>
              <a:rPr lang="en-GB" b="0" i="0" baseline="-25000" dirty="0">
                <a:effectLst/>
                <a:latin typeface="Arial" panose="020B0604020202020204" pitchFamily="34" charset="0"/>
              </a:rPr>
              <a:t>𝑉</a:t>
            </a:r>
            <a:r>
              <a:rPr lang="en-GB" b="0" i="0" dirty="0">
                <a:effectLst/>
                <a:latin typeface="Arial" panose="020B0604020202020204" pitchFamily="34" charset="0"/>
              </a:rPr>
              <a:t>). If the two values are similar you are good and you can finally train your chosen models on the entire dataset, ready to be used on real data.</a:t>
            </a:r>
            <a:br>
              <a:rPr lang="en-GB" dirty="0"/>
            </a:b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5792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24CE-EB22-D1A6-1224-F8EAE97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Number of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9F0FC-058D-B239-7A2B-7E8134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21" y="1690688"/>
            <a:ext cx="10258479" cy="38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70FB-9DBF-566B-2AF1-A0318709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6EB7-C8C7-FB39-1755-EC467995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733"/>
            <a:ext cx="10515600" cy="4712230"/>
          </a:xfrm>
        </p:spPr>
        <p:txBody>
          <a:bodyPr>
            <a:normAutofit/>
          </a:bodyPr>
          <a:lstStyle/>
          <a:p>
            <a:r>
              <a:rPr lang="en-CH"/>
              <a:t>You have often a very limited dataset at disposal</a:t>
            </a:r>
          </a:p>
          <a:p>
            <a:r>
              <a:rPr lang="en-CH"/>
              <a:t>You do not have the data from Hospital 2, 3, …, N</a:t>
            </a:r>
          </a:p>
          <a:p>
            <a:endParaRPr lang="en-CH" sz="2400"/>
          </a:p>
          <a:p>
            <a:pPr marL="0" indent="0" algn="ctr">
              <a:buNone/>
            </a:pPr>
            <a:r>
              <a:rPr lang="en-CH" sz="3600"/>
              <a:t>How can you check that the model is working with the data of all hospitals?</a:t>
            </a:r>
          </a:p>
          <a:p>
            <a:pPr marL="0" indent="0" algn="ctr">
              <a:buNone/>
            </a:pPr>
            <a:endParaRPr lang="en-CH" sz="3600"/>
          </a:p>
          <a:p>
            <a:pPr marL="0" indent="0" algn="ctr">
              <a:buNone/>
            </a:pPr>
            <a:r>
              <a:rPr lang="en-CH" sz="3600"/>
              <a:t>Or in “machine learning” terminology, how can you verify that your model generalise well?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47BE0-9437-85DB-747B-EDBD4AB6B0E7}"/>
              </a:ext>
            </a:extLst>
          </p:cNvPr>
          <p:cNvSpPr txBox="1"/>
          <p:nvPr/>
        </p:nvSpPr>
        <p:spPr>
          <a:xfrm>
            <a:off x="347133" y="59267"/>
            <a:ext cx="389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Validation - Challenges</a:t>
            </a:r>
          </a:p>
        </p:txBody>
      </p:sp>
    </p:spTree>
    <p:extLst>
      <p:ext uri="{BB962C8B-B14F-4D97-AF65-F5344CB8AC3E}">
        <p14:creationId xmlns:p14="http://schemas.microsoft.com/office/powerpoint/2010/main" val="159368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18A1-77C4-2B45-EF42-BCAE74A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597E-4B3E-B5E3-A87F-7B19EE1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33"/>
            <a:ext cx="10515600" cy="47233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/>
              <a:t>Model validation refers to </a:t>
            </a:r>
            <a:r>
              <a:rPr lang="en-GB" sz="3600" b="1"/>
              <a:t>the process of confirming that the model actually achieves its intended purpose.</a:t>
            </a:r>
          </a:p>
          <a:p>
            <a:pPr marL="0" indent="0">
              <a:buNone/>
            </a:pPr>
            <a:endParaRPr lang="en-GB" b="1"/>
          </a:p>
          <a:p>
            <a:pPr marL="0" indent="0" algn="ctr">
              <a:buNone/>
            </a:pPr>
            <a:r>
              <a:rPr lang="en-GB" sz="3600"/>
              <a:t>The intended purpose of a model is, in almost all cases, to be able to find patterns in data with an </a:t>
            </a:r>
            <a:r>
              <a:rPr lang="en-GB" sz="3600" u="sng"/>
              <a:t>expected level of performance</a:t>
            </a:r>
            <a:r>
              <a:rPr lang="en-GB" sz="3600"/>
              <a:t> on </a:t>
            </a:r>
            <a:r>
              <a:rPr lang="en-GB" sz="3600" u="sng"/>
              <a:t>unseen data</a:t>
            </a:r>
            <a:r>
              <a:rPr lang="en-GB" sz="3600"/>
              <a:t> (generalisation) statistically similar to the one used for training.</a:t>
            </a:r>
            <a:endParaRPr lang="en-CH" sz="3600"/>
          </a:p>
        </p:txBody>
      </p:sp>
    </p:spTree>
    <p:extLst>
      <p:ext uri="{BB962C8B-B14F-4D97-AF65-F5344CB8AC3E}">
        <p14:creationId xmlns:p14="http://schemas.microsoft.com/office/powerpoint/2010/main" val="270513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E3118-DB03-09F1-18A3-F54047A4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85244"/>
            <a:ext cx="10232173" cy="122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96A96-E4C7-E366-F77E-DBBD3A00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52803"/>
            <a:ext cx="10140396" cy="1561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702E7-4BF9-7308-7153-2F845A23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676176"/>
            <a:ext cx="10140389" cy="15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676-C3EA-0911-FCAD-12CAC9D3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“validation” is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676D0-3240-5405-44FA-18C81C51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07716" cy="1298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67EA6-AF81-7DC8-D130-B32C93BD8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95" y="3016251"/>
            <a:ext cx="10558889" cy="12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2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2293</Words>
  <Application>Microsoft Macintosh PowerPoint</Application>
  <PresentationFormat>Widescreen</PresentationFormat>
  <Paragraphs>285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Cambria Math</vt:lpstr>
      <vt:lpstr>Times New Roman</vt:lpstr>
      <vt:lpstr>Wingdings</vt:lpstr>
      <vt:lpstr>Office Theme</vt:lpstr>
      <vt:lpstr>PowerPoint Presentation</vt:lpstr>
      <vt:lpstr>Source</vt:lpstr>
      <vt:lpstr>Model Validation</vt:lpstr>
      <vt:lpstr>Model Validation</vt:lpstr>
      <vt:lpstr>Model Validation</vt:lpstr>
      <vt:lpstr>Challenges</vt:lpstr>
      <vt:lpstr>Model Validation</vt:lpstr>
      <vt:lpstr>Why “validation” is important</vt:lpstr>
      <vt:lpstr>Why “validation” is important</vt:lpstr>
      <vt:lpstr>Why “validation” is important</vt:lpstr>
      <vt:lpstr>Some terminology: variance and bias</vt:lpstr>
      <vt:lpstr>Overfitting I</vt:lpstr>
      <vt:lpstr>Overfitting II</vt:lpstr>
      <vt:lpstr>Overfitting III</vt:lpstr>
      <vt:lpstr>Overfitting IV</vt:lpstr>
      <vt:lpstr>Another Example – model too complex</vt:lpstr>
      <vt:lpstr>Overfitting</vt:lpstr>
      <vt:lpstr>Another Example – model too complex</vt:lpstr>
      <vt:lpstr>Another Example – model too complex</vt:lpstr>
      <vt:lpstr>Overfitting VI</vt:lpstr>
      <vt:lpstr>Definition of Cross-Validation</vt:lpstr>
      <vt:lpstr>Cross-Validation (CV)</vt:lpstr>
      <vt:lpstr>Model Validation - Methods</vt:lpstr>
      <vt:lpstr>Hold-out Approach</vt:lpstr>
      <vt:lpstr>Hold-out Approach</vt:lpstr>
      <vt:lpstr>Hold-out Approach</vt:lpstr>
      <vt:lpstr>PowerPoint Presentation</vt:lpstr>
      <vt:lpstr>Bias-Variance Trade-off</vt:lpstr>
      <vt:lpstr>Essence of overfitting</vt:lpstr>
      <vt:lpstr>Stratified Sampling</vt:lpstr>
      <vt:lpstr>Hold-out approach – a possible problem</vt:lpstr>
      <vt:lpstr>Hold-out approach – a solution (stratified sampling)</vt:lpstr>
      <vt:lpstr>Splitting done right</vt:lpstr>
      <vt:lpstr>Data Leakage</vt:lpstr>
      <vt:lpstr>What is data leakage</vt:lpstr>
      <vt:lpstr>Types of data leakage</vt:lpstr>
      <vt:lpstr>How to deal with data leakage</vt:lpstr>
      <vt:lpstr>Data Leakage Example of Zero Average-Standard Deviation of one</vt:lpstr>
      <vt:lpstr>Preprocessing within splits Example of Zero Average-Standard Deviation of one</vt:lpstr>
      <vt:lpstr>Data-agnostic Preprocessing Example of Zero Average-Standard Deviation of one</vt:lpstr>
      <vt:lpstr>Monte-Carlo Cross Validation</vt:lpstr>
      <vt:lpstr>Hold-out Approach with multiple splits (Monte Carlo Cross-Validation)</vt:lpstr>
      <vt:lpstr>Monte-Carlo CV</vt:lpstr>
      <vt:lpstr>Monte-Carlo CV</vt:lpstr>
      <vt:lpstr>Monte-Carlo CV</vt:lpstr>
      <vt:lpstr>Monte-Carlo CV</vt:lpstr>
      <vt:lpstr>K-Fold Approach</vt:lpstr>
      <vt:lpstr>Some tips and remarks</vt:lpstr>
      <vt:lpstr>Which CV method to choose</vt:lpstr>
      <vt:lpstr>Which CV method to choose</vt:lpstr>
      <vt:lpstr>Which CV method to choose</vt:lpstr>
      <vt:lpstr>Which CV method to choose</vt:lpstr>
      <vt:lpstr>An example</vt:lpstr>
      <vt:lpstr>Model Selection</vt:lpstr>
      <vt:lpstr>Model Selection (Definition)</vt:lpstr>
      <vt:lpstr>(hyper)-Parameters</vt:lpstr>
      <vt:lpstr>Model Selection Algorithm</vt:lpstr>
      <vt:lpstr>Number of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Michelucci Umberto HSLU I</cp:lastModifiedBy>
  <cp:revision>215</cp:revision>
  <dcterms:created xsi:type="dcterms:W3CDTF">2022-08-18T10:37:31Z</dcterms:created>
  <dcterms:modified xsi:type="dcterms:W3CDTF">2024-07-16T17:26:16Z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2023-10-02T14:30:19Z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751b0b21-5926-4f51-be2d-9950c8971938</vt:lpwstr>
  </property>
  <property fmtid="{D5CDD505-2E9C-101B-9397-08002B2CF9AE}" pid="8" name="MSIP_Label_e8b0afbd-3cf7-4707-aee4-8dc9d855de29_ContentBits">
    <vt:lpwstr>0</vt:lpwstr>
  </property>
</Properties>
</file>